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33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79" r:id="rId13"/>
    <p:sldId id="263" r:id="rId14"/>
    <p:sldId id="264" r:id="rId15"/>
    <p:sldId id="265" r:id="rId16"/>
    <p:sldId id="266" r:id="rId17"/>
    <p:sldId id="267" r:id="rId18"/>
    <p:sldId id="280" r:id="rId19"/>
    <p:sldId id="268" r:id="rId20"/>
    <p:sldId id="282" r:id="rId21"/>
    <p:sldId id="269" r:id="rId22"/>
    <p:sldId id="270" r:id="rId23"/>
    <p:sldId id="271" r:id="rId24"/>
    <p:sldId id="272" r:id="rId25"/>
    <p:sldId id="278" r:id="rId26"/>
    <p:sldId id="273" r:id="rId27"/>
    <p:sldId id="274" r:id="rId28"/>
    <p:sldId id="276" r:id="rId29"/>
    <p:sldId id="277" r:id="rId30"/>
    <p:sldId id="283" r:id="rId31"/>
    <p:sldId id="281" r:id="rId32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2" autoAdjust="0"/>
    <p:restoredTop sz="94666"/>
  </p:normalViewPr>
  <p:slideViewPr>
    <p:cSldViewPr>
      <p:cViewPr varScale="1">
        <p:scale>
          <a:sx n="102" d="100"/>
          <a:sy n="102" d="100"/>
        </p:scale>
        <p:origin x="1056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33795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33796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33797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800" name="Rectangle 7"/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65650" cy="342265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52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33802" name="Text Box 9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charset="0"/>
              </a:defRPr>
            </a:lvl1pPr>
          </a:lstStyle>
          <a:p>
            <a:fld id="{1168ED4D-6183-784B-8C0B-7CA10663F9E1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CF3688-DCAA-1C48-8143-45E503DFDE63}" type="slidenum">
              <a:rPr lang="fr-FR" altLang="fr-FR">
                <a:latin typeface="Calibri" charset="0"/>
                <a:cs typeface="Arial Unicode MS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fr-FR" altLang="fr-FR">
              <a:latin typeface="Calibri" charset="0"/>
              <a:cs typeface="Arial Unicode MS" charset="0"/>
            </a:endParaRPr>
          </a:p>
        </p:txBody>
      </p:sp>
      <p:sp>
        <p:nvSpPr>
          <p:cNvPr id="3481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>
              <a:latin typeface="Calibri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EF7621-16DC-BC48-A232-282BDA79194C}" type="slidenum">
              <a:rPr lang="fr-FR" altLang="fr-FR">
                <a:latin typeface="Calibri" charset="0"/>
                <a:cs typeface="Arial Unicode MS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fr-FR" altLang="fr-FR">
              <a:latin typeface="Calibri" charset="0"/>
              <a:cs typeface="Arial Unicode MS" charset="0"/>
            </a:endParaRPr>
          </a:p>
        </p:txBody>
      </p:sp>
      <p:sp>
        <p:nvSpPr>
          <p:cNvPr id="4403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fr-FR" altLang="fr-F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C4DAE5-C660-C443-8F42-9DD94A5CDE67}" type="slidenum">
              <a:rPr lang="fr-FR" altLang="fr-FR">
                <a:latin typeface="Calibri" charset="0"/>
                <a:cs typeface="Arial Unicode MS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fr-FR" altLang="fr-FR">
              <a:latin typeface="Calibri" charset="0"/>
              <a:cs typeface="Arial Unicode MS" charset="0"/>
            </a:endParaRPr>
          </a:p>
        </p:txBody>
      </p:sp>
      <p:sp>
        <p:nvSpPr>
          <p:cNvPr id="450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Text Box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>
                <a:latin typeface="Calibri" charset="0"/>
                <a:ea typeface="Microsoft YaHei" charset="-122"/>
              </a:rPr>
              <a:t>Les stéréotypes et l’existence d’un vocabulaire contrôlé se définissent lors de la création du type linguistique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>
              <a:latin typeface="Calibri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2C52FB-6FFA-7943-B247-99D4D021EC96}" type="slidenum">
              <a:rPr lang="fr-FR" altLang="fr-FR">
                <a:latin typeface="Calibri" charset="0"/>
                <a:cs typeface="Arial Unicode MS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fr-FR" altLang="fr-FR">
              <a:latin typeface="Calibri" charset="0"/>
              <a:cs typeface="Arial Unicode MS" charset="0"/>
            </a:endParaRPr>
          </a:p>
        </p:txBody>
      </p:sp>
      <p:sp>
        <p:nvSpPr>
          <p:cNvPr id="4608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Text Box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>
                <a:latin typeface="Calibri" charset="0"/>
                <a:ea typeface="Microsoft YaHei" charset="-122"/>
              </a:rPr>
              <a:t>Il y a 4 stéréotypes possibles.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>
                <a:latin typeface="Calibri" charset="0"/>
                <a:ea typeface="Microsoft YaHei" charset="-122"/>
              </a:rPr>
              <a:t>On les visualisera sur un exemple pour les rendre plus parlant.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>
                <a:latin typeface="Calibri" charset="0"/>
                <a:ea typeface="Microsoft YaHei" charset="-122"/>
              </a:rPr>
              <a:t>Attention, le choix du type linguistique influence la création des annotations dans l’acteur associé.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B784C1-0E55-3D42-9D10-886295C3451C}" type="slidenum">
              <a:rPr lang="fr-FR" altLang="fr-FR">
                <a:latin typeface="Calibri" charset="0"/>
                <a:cs typeface="Arial Unicode MS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fr-FR" altLang="fr-FR">
              <a:latin typeface="Calibri" charset="0"/>
              <a:cs typeface="Arial Unicode MS" charset="0"/>
            </a:endParaRPr>
          </a:p>
        </p:txBody>
      </p:sp>
      <p:sp>
        <p:nvSpPr>
          <p:cNvPr id="4710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Text Box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>
                <a:latin typeface="Calibri" charset="0"/>
                <a:ea typeface="Microsoft YaHei" charset="-122"/>
              </a:rPr>
              <a:t>Il faut bien réfléchir ses vocabulaires contrôlés et leur lisibilité pour quelqu’un de non habitué à la grille de transcription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12325F-7789-2F4E-A79C-D738FEF67A8A}" type="slidenum">
              <a:rPr lang="fr-FR" altLang="fr-FR">
                <a:latin typeface="Calibri" charset="0"/>
                <a:cs typeface="Arial Unicode MS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fr-FR" altLang="fr-FR">
              <a:latin typeface="Calibri" charset="0"/>
              <a:cs typeface="Arial Unicode MS" charset="0"/>
            </a:endParaRPr>
          </a:p>
        </p:txBody>
      </p:sp>
      <p:sp>
        <p:nvSpPr>
          <p:cNvPr id="4813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Text Box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>
                <a:latin typeface="Calibri" charset="0"/>
                <a:ea typeface="Microsoft YaHei" charset="-122"/>
              </a:rPr>
              <a:t>Attention à l’ordre de création de la grille, il est dans l’ordre inverse de la réflexion.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>
                <a:latin typeface="Calibri" charset="0"/>
                <a:ea typeface="Microsoft YaHei" charset="-122"/>
              </a:rPr>
              <a:t>Il faut avoir créer ses vocabulaires contrôlés avant de créer les types qui doivent exister avant de créer les acteurs.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A69E68-8AB2-4043-AD02-EC6DD1C96DD1}" type="slidenum">
              <a:rPr lang="fr-FR" altLang="fr-FR">
                <a:latin typeface="Calibri" charset="0"/>
                <a:cs typeface="Arial Unicode MS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fr-FR" altLang="fr-FR">
              <a:latin typeface="Calibri" charset="0"/>
              <a:cs typeface="Arial Unicode MS" charset="0"/>
            </a:endParaRPr>
          </a:p>
        </p:txBody>
      </p:sp>
      <p:sp>
        <p:nvSpPr>
          <p:cNvPr id="4915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Text Box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>
                <a:latin typeface="Calibri" charset="0"/>
                <a:ea typeface="Microsoft YaHei" charset="-122"/>
              </a:rPr>
              <a:t>Sauvagarde des fichiers .etf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1AA690-E276-654A-90A4-240D5A7AC7F1}" type="slidenum">
              <a:rPr lang="fr-FR" altLang="fr-FR">
                <a:latin typeface="Calibri" charset="0"/>
                <a:cs typeface="Arial Unicode MS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fr-FR" altLang="fr-FR">
              <a:latin typeface="Calibri" charset="0"/>
              <a:cs typeface="Arial Unicode MS" charset="0"/>
            </a:endParaRPr>
          </a:p>
        </p:txBody>
      </p:sp>
      <p:sp>
        <p:nvSpPr>
          <p:cNvPr id="5017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Text Box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>
                <a:latin typeface="Calibri" charset="0"/>
                <a:ea typeface="Microsoft YaHei" charset="-122"/>
              </a:rPr>
              <a:t>Ouverture des templates (fichier .etf)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387DA0-71B0-D949-8318-C00EAD39F0D6}" type="slidenum">
              <a:rPr lang="fr-FR" altLang="fr-FR">
                <a:latin typeface="Calibri" charset="0"/>
                <a:cs typeface="Arial Unicode MS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fr-FR" altLang="fr-FR">
              <a:latin typeface="Calibri" charset="0"/>
              <a:cs typeface="Arial Unicode MS" charset="0"/>
            </a:endParaRPr>
          </a:p>
        </p:txBody>
      </p:sp>
      <p:sp>
        <p:nvSpPr>
          <p:cNvPr id="5120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Text Box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>
                <a:latin typeface="Calibri" charset="0"/>
                <a:ea typeface="Microsoft YaHei" charset="-122"/>
              </a:rPr>
              <a:t>Visualisation d’un fichier templates avec juste les fichiers médias, sans annotation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00E6B57-2E08-9943-BCCD-4961A2926E43}" type="slidenum">
              <a:rPr lang="fr-FR" altLang="fr-FR">
                <a:latin typeface="Calibri" charset="0"/>
                <a:cs typeface="Arial Unicode MS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fr-FR" altLang="fr-FR">
              <a:latin typeface="Calibri" charset="0"/>
              <a:cs typeface="Arial Unicode MS" charset="0"/>
            </a:endParaRPr>
          </a:p>
        </p:txBody>
      </p:sp>
      <p:sp>
        <p:nvSpPr>
          <p:cNvPr id="5222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Text Box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>
                <a:latin typeface="Calibri" charset="0"/>
                <a:ea typeface="Microsoft YaHei" charset="-122"/>
              </a:rPr>
              <a:t>Attention à l’ordre de création de la grille, il est dans l’ordre inverse de la réflexion.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>
                <a:latin typeface="Calibri" charset="0"/>
                <a:ea typeface="Microsoft YaHei" charset="-122"/>
              </a:rPr>
              <a:t>Il faut avoir créer ses vocabulaires contrôlés avant de créer les types qui doivent exister avant de créer les acteurs.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E7EB88-D4A4-6E43-A954-DFD4AA447CA0}" type="slidenum">
              <a:rPr lang="fr-FR" altLang="fr-FR">
                <a:latin typeface="Calibri" charset="0"/>
                <a:cs typeface="Arial Unicode MS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fr-FR" altLang="fr-FR">
              <a:latin typeface="Calibri" charset="0"/>
              <a:cs typeface="Arial Unicode MS" charset="0"/>
            </a:endParaRPr>
          </a:p>
        </p:txBody>
      </p:sp>
      <p:sp>
        <p:nvSpPr>
          <p:cNvPr id="5325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Text Box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>
                <a:latin typeface="Calibri" charset="0"/>
                <a:ea typeface="Microsoft YaHei" charset="-122"/>
              </a:rPr>
              <a:t>Rappel rapide sur l’annotation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>
                <a:latin typeface="Calibri" charset="0"/>
                <a:ea typeface="Microsoft YaHei" charset="-122"/>
              </a:rPr>
              <a:t>Liste des fonctionnalités supplémentaires dont certains vont être présenté en détail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3D9AF7-AC43-3F4B-9EBA-B47CD127D47A}" type="slidenum">
              <a:rPr lang="fr-FR" altLang="fr-FR">
                <a:latin typeface="Calibri" charset="0"/>
                <a:cs typeface="Arial Unicode MS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fr-FR" altLang="fr-FR">
              <a:latin typeface="Calibri" charset="0"/>
              <a:cs typeface="Arial Unicode MS" charset="0"/>
            </a:endParaRPr>
          </a:p>
        </p:txBody>
      </p:sp>
      <p:sp>
        <p:nvSpPr>
          <p:cNvPr id="358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fr-FR" altLang="fr-F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4262E5-DB29-0543-B455-0E28BDBBA2B6}" type="slidenum">
              <a:rPr lang="fr-FR" altLang="fr-FR">
                <a:latin typeface="Calibri" charset="0"/>
                <a:cs typeface="Arial Unicode MS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fr-FR" altLang="fr-FR">
              <a:latin typeface="Calibri" charset="0"/>
              <a:cs typeface="Arial Unicode MS" charset="0"/>
            </a:endParaRPr>
          </a:p>
        </p:txBody>
      </p:sp>
      <p:sp>
        <p:nvSpPr>
          <p:cNvPr id="5427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fr-FR" altLang="fr-F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C2657F-1B67-EE40-B72E-5F4633DC7CF5}" type="slidenum">
              <a:rPr lang="fr-FR" altLang="fr-FR">
                <a:latin typeface="Calibri" charset="0"/>
                <a:cs typeface="Arial Unicode MS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fr-FR" altLang="fr-FR">
              <a:latin typeface="Calibri" charset="0"/>
              <a:cs typeface="Arial Unicode MS" charset="0"/>
            </a:endParaRPr>
          </a:p>
        </p:txBody>
      </p:sp>
      <p:sp>
        <p:nvSpPr>
          <p:cNvPr id="5529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fr-FR" altLang="fr-F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C8A174-5053-3046-AFEC-775B1BE9B013}" type="slidenum">
              <a:rPr lang="fr-FR" altLang="fr-FR">
                <a:latin typeface="Calibri" charset="0"/>
                <a:cs typeface="Arial Unicode MS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fr-FR" altLang="fr-FR">
              <a:latin typeface="Calibri" charset="0"/>
              <a:cs typeface="Arial Unicode MS" charset="0"/>
            </a:endParaRPr>
          </a:p>
        </p:txBody>
      </p:sp>
      <p:sp>
        <p:nvSpPr>
          <p:cNvPr id="5632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fr-FR" altLang="fr-F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B620B6-0B87-8949-9F51-53636542E808}" type="slidenum">
              <a:rPr lang="fr-FR" altLang="fr-FR">
                <a:latin typeface="Calibri" charset="0"/>
                <a:cs typeface="Arial Unicode MS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fr-FR" altLang="fr-FR">
              <a:latin typeface="Calibri" charset="0"/>
              <a:cs typeface="Arial Unicode MS" charset="0"/>
            </a:endParaRPr>
          </a:p>
        </p:txBody>
      </p:sp>
      <p:sp>
        <p:nvSpPr>
          <p:cNvPr id="368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Text Box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>
                <a:latin typeface="Calibri" charset="0"/>
                <a:ea typeface="Microsoft YaHei" charset="-122"/>
              </a:rPr>
              <a:t>Ensuite on fait le lien entre la grille et le logiciel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BB2982-B2E8-1945-AB16-14A449A06FCE}" type="slidenum">
              <a:rPr lang="fr-FR" altLang="fr-FR">
                <a:latin typeface="Calibri" charset="0"/>
                <a:cs typeface="Arial Unicode MS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fr-FR" altLang="fr-FR">
              <a:latin typeface="Calibri" charset="0"/>
              <a:cs typeface="Arial Unicode MS" charset="0"/>
            </a:endParaRPr>
          </a:p>
        </p:txBody>
      </p:sp>
      <p:sp>
        <p:nvSpPr>
          <p:cNvPr id="3789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Text Box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>
                <a:latin typeface="Calibri" charset="0"/>
                <a:ea typeface="Microsoft YaHei" charset="-122"/>
              </a:rPr>
              <a:t>On voit bien les différentes lignes qui présentent les transcriptions et les annotations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E431D7D-2ABD-D24D-A2C8-43F5747F6935}" type="slidenum">
              <a:rPr lang="fr-FR" altLang="fr-FR">
                <a:latin typeface="Calibri" charset="0"/>
                <a:cs typeface="Arial Unicode MS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fr-FR" altLang="fr-FR">
              <a:latin typeface="Calibri" charset="0"/>
              <a:cs typeface="Arial Unicode MS" charset="0"/>
            </a:endParaRPr>
          </a:p>
        </p:txBody>
      </p:sp>
      <p:sp>
        <p:nvSpPr>
          <p:cNvPr id="3891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fr-FR" altLang="fr-F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A5FC7BF-2819-4847-9C91-2961FB2716B3}" type="slidenum">
              <a:rPr lang="fr-FR" altLang="fr-FR">
                <a:latin typeface="Calibri" charset="0"/>
                <a:cs typeface="Arial Unicode MS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fr-FR" altLang="fr-FR">
              <a:latin typeface="Calibri" charset="0"/>
              <a:cs typeface="Arial Unicode MS" charset="0"/>
            </a:endParaRPr>
          </a:p>
        </p:txBody>
      </p:sp>
      <p:sp>
        <p:nvSpPr>
          <p:cNvPr id="399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Text Box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>
                <a:latin typeface="Calibri" charset="0"/>
                <a:ea typeface="Microsoft YaHei" charset="-122"/>
              </a:rPr>
              <a:t>Il faut bien comprendre la notion d’acteur. Un acteur sous ELAN est une ligne d’annotation, pas 1 participant. On peut avoir plusieurs lignes pour 1 seul participant (exemple, transcriptions des paroles et des gestes d’un enfant sur 2 acteurs différents, avec des lignes supplémentaires pour les annotations)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>
                <a:latin typeface="Calibri" charset="0"/>
                <a:ea typeface="Microsoft YaHei" charset="-122"/>
              </a:rPr>
              <a:t>J’insiste aussi sur la notion de hiérarchie entre acteurs (dépendance temporelle et/ou autre). Par exemple, 1 découpage en mot pourra être obtenu à partir d’un découpage en proposition.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DCDEA4-F478-2B4D-B4C5-C0365ACBD881}" type="slidenum">
              <a:rPr lang="fr-FR" altLang="fr-FR">
                <a:latin typeface="Calibri" charset="0"/>
                <a:cs typeface="Arial Unicode MS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fr-FR" altLang="fr-FR">
              <a:latin typeface="Calibri" charset="0"/>
              <a:cs typeface="Arial Unicode MS" charset="0"/>
            </a:endParaRPr>
          </a:p>
        </p:txBody>
      </p:sp>
      <p:sp>
        <p:nvSpPr>
          <p:cNvPr id="409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fr-FR" altLang="fr-F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7EF868-47FC-7241-86DC-FC18A7E55596}" type="slidenum">
              <a:rPr lang="fr-FR" altLang="fr-FR">
                <a:latin typeface="Calibri" charset="0"/>
                <a:cs typeface="Arial Unicode MS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fr-FR" altLang="fr-FR">
              <a:latin typeface="Calibri" charset="0"/>
              <a:cs typeface="Arial Unicode MS" charset="0"/>
            </a:endParaRPr>
          </a:p>
        </p:txBody>
      </p:sp>
      <p:sp>
        <p:nvSpPr>
          <p:cNvPr id="4198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fr-FR" altLang="fr-F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84E132-53B1-0B49-A6E0-1B3C21CB5EDF}" type="slidenum">
              <a:rPr lang="fr-FR" altLang="fr-FR">
                <a:latin typeface="Calibri" charset="0"/>
                <a:cs typeface="Arial Unicode MS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fr-FR" altLang="fr-FR">
              <a:latin typeface="Calibri" charset="0"/>
              <a:cs typeface="Arial Unicode MS" charset="0"/>
            </a:endParaRPr>
          </a:p>
        </p:txBody>
      </p:sp>
      <p:sp>
        <p:nvSpPr>
          <p:cNvPr id="4301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fr-FR" altLang="fr-FR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7B8ACB-D7E4-5349-B028-C842566F610B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9257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4A12E6-B4B5-CA47-B82F-F099997C70BF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07911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38938" y="55563"/>
            <a:ext cx="1941512" cy="595788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55563"/>
            <a:ext cx="5672138" cy="595788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D919D-CF4C-6145-A1E1-FBB8A899EA96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96346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688C7-1DA2-7044-A07B-93608F320E8D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64330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1395BA-2BC7-A147-8EEF-5CA085930B4A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24673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BE679A-2E61-5241-BD78-08541472D231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11749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1700213"/>
            <a:ext cx="3806825" cy="4313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73625" y="1700213"/>
            <a:ext cx="3806825" cy="4313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A5AAAA-066A-8D41-AED1-9D12EDFBE4DC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06190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96C043-F972-8A4D-A83F-336E961CF6A3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0145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BC0D57-DFE2-A24E-B4A8-81C5220E458A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15541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9B9CA5-9735-A54B-B639-3A20191BF015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90953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F390F-DE6E-3E4A-9D26-373813EA7A42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3926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2DF8F1-4DA0-DD47-A8D3-D14CD2AAB80E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45687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84C9A-C8E7-5642-927E-D5D585B1400A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7849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778B0-D5C9-3D47-81AD-7B0570A911EB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96464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38938" y="55563"/>
            <a:ext cx="1941512" cy="595788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55563"/>
            <a:ext cx="5672138" cy="595788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CEE05-8B52-4D44-BE51-25E7BF4E04C3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01387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612B87-3C0C-354C-BB04-F00DA5625390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50579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CBA729-F46D-484A-83F8-AAD3CF9454C5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76433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D8AF54-275A-6942-B5D0-03CC83DFEFCC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5272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1700213"/>
            <a:ext cx="3806825" cy="4313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73625" y="1700213"/>
            <a:ext cx="3806825" cy="4313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55315-F881-464D-9FBC-A2288205F29B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92839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65D098-9C9E-704D-B26B-16D0F389FE1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960836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16A670-3EE9-004A-8223-664A7392FC1A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46689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2BF4C8-120C-594E-AF36-EADD9CAFE4C2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1132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7BCE65-77BE-BB48-8FB0-F502C0A36D0C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77481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94A1A3-95DE-5245-A81F-160AE95F47DD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04518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6E361F-2DE8-3D48-A11B-573C3E42878E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624240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96FCF2-2F94-074D-847F-9035A8377285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193341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38938" y="55563"/>
            <a:ext cx="1941512" cy="595788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55563"/>
            <a:ext cx="5672138" cy="595788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2E066F-99D8-E74B-B5BA-9E12EC31B403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84603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2F3E7E-3B5E-B54A-BCDE-AA7D584C3DFC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029632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6A2AD-30CC-1841-99EE-23E24CA6EE7B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073720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EE8D4B-9D04-D049-99B3-C11B4346376B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998247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1700213"/>
            <a:ext cx="3806825" cy="4313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73625" y="1700213"/>
            <a:ext cx="3806825" cy="4313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9305BF-6C24-D042-AF2C-DA56A880F51B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801214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DB61F2-5B08-984C-A702-6A0B4E344117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011166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D995C-E38C-ED4F-A9EB-0EB762040EB1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17626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1700213"/>
            <a:ext cx="3806825" cy="4313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73625" y="1700213"/>
            <a:ext cx="3806825" cy="4313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D1C5C5-5367-134A-A44C-535D8E6DBA2F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985906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6AB430-EBD5-1546-B34A-46A066D14561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750644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95FE64-C7F8-0B4E-A8C9-0A3A93241366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91834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50FC4-0252-E84D-8255-D270BE8788E6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657844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E9427-6748-7F49-A19C-B5CEB8285F25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739685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38938" y="55563"/>
            <a:ext cx="1941512" cy="595788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55563"/>
            <a:ext cx="5672138" cy="595788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A60B50-0080-9146-8E4D-15DDDD72ACF6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718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F4BD3D-5472-3840-B8F1-E3700942590C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013965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2E0A21-2A32-E44B-B8C9-B648CEF569DB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513585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7E3123-A368-3748-A378-8626DE124D5E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710431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1700213"/>
            <a:ext cx="3806825" cy="4313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73625" y="1700213"/>
            <a:ext cx="3806825" cy="4313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6CE970-8B4A-644D-A14F-41930D9C8209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134861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0C866-F8F2-044B-A02C-0F1C6C787436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80994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11451-92C6-E741-A669-46205AA397DC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15278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BAA650-B864-854E-A94C-333C1BC744D7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82458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5C2D3F-3F97-104F-B17B-EF6AD0270057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01302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4EDE1-DFB7-2B48-A4B5-40B29418CFB6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925707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327354-9634-0746-96AD-D07F79484E9F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25600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278A79-90E3-3345-8B12-05E5343586DD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662217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38938" y="55563"/>
            <a:ext cx="1941512" cy="595788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55563"/>
            <a:ext cx="5672138" cy="595788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6A9D28-B23B-7D48-8063-011EB946FD3F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4455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715078-8CBE-F84D-BF86-B1FB52165D49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15423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27BF6-7AB9-CD49-B739-0BFA3F5D0C31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41263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C3C96C-9B5A-3F4B-80E0-DC89272364BB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8381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5DBCFE-F76C-9F4D-B7DF-8753169A12B0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69719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027" name="AutoShape 2"/>
          <p:cNvSpPr>
            <a:spLocks noChangeArrowheads="1"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48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5563"/>
            <a:ext cx="776605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00213"/>
            <a:ext cx="7766050" cy="431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  <a:p>
            <a:pPr lvl="4"/>
            <a:r>
              <a:rPr lang="en-GB" altLang="fr-FR"/>
              <a:t>Huitième niveau de plan</a:t>
            </a:r>
          </a:p>
          <a:p>
            <a:pPr lvl="4"/>
            <a:r>
              <a:rPr lang="en-GB" altLang="fr-FR"/>
              <a:t>Neuvième niveau de plan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172200" y="6191250"/>
            <a:ext cx="24701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212725" y="6276975"/>
            <a:ext cx="317500" cy="317500"/>
          </a:xfrm>
          <a:prstGeom prst="rect">
            <a:avLst/>
          </a:prstGeom>
          <a:solidFill>
            <a:srgbClr val="D3481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7B879ADF-047A-BD44-A8D5-57050D1F097F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1032" name="Line 7"/>
          <p:cNvSpPr>
            <a:spLocks noChangeShapeType="1"/>
          </p:cNvSpPr>
          <p:nvPr/>
        </p:nvSpPr>
        <p:spPr bwMode="auto">
          <a:xfrm>
            <a:off x="827088" y="1412875"/>
            <a:ext cx="8245475" cy="1588"/>
          </a:xfrm>
          <a:prstGeom prst="line">
            <a:avLst/>
          </a:prstGeom>
          <a:noFill/>
          <a:ln w="9360">
            <a:solidFill>
              <a:srgbClr val="AF3408"/>
            </a:solidFill>
            <a:miter lim="800000"/>
            <a:headEnd/>
            <a:tailEnd/>
          </a:ln>
          <a:effectLst>
            <a:outerShdw blurRad="63500" dist="38160" dir="5400000" algn="ctr" rotWithShape="0">
              <a:srgbClr val="000000">
                <a:alpha val="40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69646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696464"/>
          </a:solidFill>
          <a:latin typeface="Franklin Gothic Book" pitchFamily="32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696464"/>
          </a:solidFill>
          <a:latin typeface="Franklin Gothic Book" pitchFamily="32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696464"/>
          </a:solidFill>
          <a:latin typeface="Franklin Gothic Book" pitchFamily="32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696464"/>
          </a:solidFill>
          <a:latin typeface="Franklin Gothic Book" pitchFamily="32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696464"/>
          </a:solidFill>
          <a:latin typeface="Franklin Gothic Book" pitchFamily="32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696464"/>
          </a:solidFill>
          <a:latin typeface="Franklin Gothic Book" pitchFamily="32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696464"/>
          </a:solidFill>
          <a:latin typeface="Franklin Gothic Book" pitchFamily="32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696464"/>
          </a:solidFill>
          <a:latin typeface="Franklin Gothic Book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65088" y="69850"/>
            <a:ext cx="9013825" cy="6691313"/>
          </a:xfrm>
          <a:prstGeom prst="roundRect">
            <a:avLst>
              <a:gd name="adj" fmla="val 4931"/>
            </a:avLst>
          </a:prstGeom>
          <a:noFill/>
          <a:ln w="648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63500" y="1449388"/>
            <a:ext cx="9020175" cy="1527175"/>
          </a:xfrm>
          <a:prstGeom prst="rect">
            <a:avLst/>
          </a:prstGeom>
          <a:solidFill>
            <a:srgbClr val="D3481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63500" y="1397000"/>
            <a:ext cx="9020175" cy="120650"/>
          </a:xfrm>
          <a:prstGeom prst="rect">
            <a:avLst/>
          </a:prstGeom>
          <a:solidFill>
            <a:srgbClr val="E6B1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63500" y="2976563"/>
            <a:ext cx="9020175" cy="111125"/>
          </a:xfrm>
          <a:prstGeom prst="rect">
            <a:avLst/>
          </a:prstGeom>
          <a:solidFill>
            <a:srgbClr val="91848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205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5563"/>
            <a:ext cx="776605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205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00213"/>
            <a:ext cx="7766050" cy="431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  <a:p>
            <a:pPr lvl="4"/>
            <a:r>
              <a:rPr lang="en-GB" altLang="fr-FR"/>
              <a:t>Huitième niveau de plan</a:t>
            </a:r>
          </a:p>
          <a:p>
            <a:pPr lvl="4"/>
            <a:r>
              <a:rPr lang="en-GB" altLang="fr-FR"/>
              <a:t>Neuvième niveau de plan</a:t>
            </a:r>
          </a:p>
        </p:txBody>
      </p:sp>
      <p:sp>
        <p:nvSpPr>
          <p:cNvPr id="2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6172200" y="6191250"/>
            <a:ext cx="24701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696464"/>
                </a:solidFill>
                <a:latin typeface="+mn-lt"/>
                <a:cs typeface="Arial Unicode MS" charset="0"/>
              </a:defRPr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212725" y="6276975"/>
            <a:ext cx="317500" cy="317500"/>
          </a:xfrm>
          <a:prstGeom prst="rect">
            <a:avLst/>
          </a:prstGeom>
          <a:solidFill>
            <a:srgbClr val="D3481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400">
                <a:solidFill>
                  <a:srgbClr val="FFFFFF"/>
                </a:solidFill>
                <a:latin typeface="Franklin Gothic Book" charset="0"/>
              </a:defRPr>
            </a:lvl1pPr>
          </a:lstStyle>
          <a:p>
            <a:fld id="{D5AC3060-84A5-3F41-B011-33AFF80E1494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69646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696464"/>
          </a:solidFill>
          <a:latin typeface="Franklin Gothic Book" pitchFamily="32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696464"/>
          </a:solidFill>
          <a:latin typeface="Franklin Gothic Book" pitchFamily="32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696464"/>
          </a:solidFill>
          <a:latin typeface="Franklin Gothic Book" pitchFamily="32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696464"/>
          </a:solidFill>
          <a:latin typeface="Franklin Gothic Book" pitchFamily="32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696464"/>
          </a:solidFill>
          <a:latin typeface="Franklin Gothic Book" pitchFamily="32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696464"/>
          </a:solidFill>
          <a:latin typeface="Franklin Gothic Book" pitchFamily="32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696464"/>
          </a:solidFill>
          <a:latin typeface="Franklin Gothic Book" pitchFamily="32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696464"/>
          </a:solidFill>
          <a:latin typeface="Franklin Gothic Book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grpSp>
        <p:nvGrpSpPr>
          <p:cNvPr id="3075" name="Group 2"/>
          <p:cNvGrpSpPr>
            <a:grpSpLocks/>
          </p:cNvGrpSpPr>
          <p:nvPr/>
        </p:nvGrpSpPr>
        <p:grpSpPr bwMode="auto">
          <a:xfrm>
            <a:off x="66675" y="66675"/>
            <a:ext cx="9010650" cy="6692900"/>
            <a:chOff x="42" y="42"/>
            <a:chExt cx="5676" cy="4216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" y="42"/>
              <a:ext cx="5676" cy="4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084" name="Text Box 4"/>
            <p:cNvSpPr txBox="1">
              <a:spLocks noChangeArrowheads="1"/>
            </p:cNvSpPr>
            <p:nvPr/>
          </p:nvSpPr>
          <p:spPr bwMode="auto">
            <a:xfrm>
              <a:off x="102" y="105"/>
              <a:ext cx="5552" cy="4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</p:grpSp>
      <p:sp>
        <p:nvSpPr>
          <p:cNvPr id="3076" name="Rectangle 5"/>
          <p:cNvSpPr>
            <a:spLocks noChangeArrowheads="1"/>
          </p:cNvSpPr>
          <p:nvPr/>
        </p:nvSpPr>
        <p:spPr bwMode="auto">
          <a:xfrm flipV="1">
            <a:off x="69850" y="2376488"/>
            <a:ext cx="9013825" cy="92075"/>
          </a:xfrm>
          <a:prstGeom prst="rect">
            <a:avLst/>
          </a:prstGeom>
          <a:solidFill>
            <a:srgbClr val="D3481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69850" y="2341563"/>
            <a:ext cx="9013825" cy="46037"/>
          </a:xfrm>
          <a:prstGeom prst="rect">
            <a:avLst/>
          </a:prstGeom>
          <a:solidFill>
            <a:srgbClr val="E6B1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68263" y="2468563"/>
            <a:ext cx="9015412" cy="46037"/>
          </a:xfrm>
          <a:prstGeom prst="rect">
            <a:avLst/>
          </a:prstGeom>
          <a:solidFill>
            <a:srgbClr val="91848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307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5563"/>
            <a:ext cx="776605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3080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00213"/>
            <a:ext cx="7766050" cy="431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  <a:p>
            <a:pPr lvl="4"/>
            <a:r>
              <a:rPr lang="en-GB" altLang="fr-FR"/>
              <a:t>Huitième niveau de plan</a:t>
            </a:r>
          </a:p>
          <a:p>
            <a:pPr lvl="4"/>
            <a:r>
              <a:rPr lang="en-GB" altLang="fr-FR"/>
              <a:t>Neuvième niveau de plan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6172200" y="6191250"/>
            <a:ext cx="24701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696464"/>
                </a:solidFill>
                <a:latin typeface="+mn-lt"/>
                <a:cs typeface="Arial Unicode MS" charset="0"/>
              </a:defRPr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212725" y="6275388"/>
            <a:ext cx="317500" cy="317500"/>
          </a:xfrm>
          <a:prstGeom prst="rect">
            <a:avLst/>
          </a:prstGeom>
          <a:solidFill>
            <a:srgbClr val="D3481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400">
                <a:solidFill>
                  <a:srgbClr val="FFFFFF"/>
                </a:solidFill>
                <a:latin typeface="Franklin Gothic Book" charset="0"/>
              </a:defRPr>
            </a:lvl1pPr>
          </a:lstStyle>
          <a:p>
            <a:fld id="{2232430D-21ED-0D43-B7C5-A31EB83FF465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69646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696464"/>
          </a:solidFill>
          <a:latin typeface="Franklin Gothic Book" pitchFamily="32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696464"/>
          </a:solidFill>
          <a:latin typeface="Franklin Gothic Book" pitchFamily="32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696464"/>
          </a:solidFill>
          <a:latin typeface="Franklin Gothic Book" pitchFamily="32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696464"/>
          </a:solidFill>
          <a:latin typeface="Franklin Gothic Book" pitchFamily="32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696464"/>
          </a:solidFill>
          <a:latin typeface="Franklin Gothic Book" pitchFamily="32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696464"/>
          </a:solidFill>
          <a:latin typeface="Franklin Gothic Book" pitchFamily="32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696464"/>
          </a:solidFill>
          <a:latin typeface="Franklin Gothic Book" pitchFamily="32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696464"/>
          </a:solidFill>
          <a:latin typeface="Franklin Gothic Book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48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4100" name="Line 3"/>
          <p:cNvSpPr>
            <a:spLocks noChangeShapeType="1"/>
          </p:cNvSpPr>
          <p:nvPr/>
        </p:nvSpPr>
        <p:spPr bwMode="auto">
          <a:xfrm>
            <a:off x="827088" y="1412875"/>
            <a:ext cx="8245475" cy="1588"/>
          </a:xfrm>
          <a:prstGeom prst="line">
            <a:avLst/>
          </a:prstGeom>
          <a:noFill/>
          <a:ln w="9360">
            <a:solidFill>
              <a:srgbClr val="AF3408"/>
            </a:solidFill>
            <a:miter lim="800000"/>
            <a:headEnd/>
            <a:tailEnd/>
          </a:ln>
          <a:effectLst>
            <a:outerShdw blurRad="63500" dist="38160" dir="5400000" algn="ctr" rotWithShape="0">
              <a:srgbClr val="000000">
                <a:alpha val="40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4102" name="AutoShape 5"/>
          <p:cNvSpPr>
            <a:spLocks noChangeArrowheads="1"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48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410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5563"/>
            <a:ext cx="776605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410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00213"/>
            <a:ext cx="7766050" cy="431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  <a:p>
            <a:pPr lvl="4"/>
            <a:r>
              <a:rPr lang="en-GB" altLang="fr-FR"/>
              <a:t>Huitième niveau de plan</a:t>
            </a:r>
          </a:p>
          <a:p>
            <a:pPr lvl="4"/>
            <a:r>
              <a:rPr lang="en-GB" altLang="fr-FR"/>
              <a:t>Neuvième niveau de plan</a:t>
            </a:r>
          </a:p>
        </p:txBody>
      </p:sp>
      <p:sp>
        <p:nvSpPr>
          <p:cNvPr id="2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6172200" y="6191250"/>
            <a:ext cx="24701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696464"/>
                </a:solidFill>
                <a:latin typeface="+mn-lt"/>
                <a:cs typeface="Arial Unicode MS" charset="0"/>
              </a:defRPr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212725" y="6276975"/>
            <a:ext cx="317500" cy="317500"/>
          </a:xfrm>
          <a:prstGeom prst="rect">
            <a:avLst/>
          </a:prstGeom>
          <a:solidFill>
            <a:srgbClr val="D3481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400">
                <a:solidFill>
                  <a:srgbClr val="FFFFFF"/>
                </a:solidFill>
                <a:latin typeface="Franklin Gothic Book" charset="0"/>
              </a:defRPr>
            </a:lvl1pPr>
          </a:lstStyle>
          <a:p>
            <a:fld id="{0308A8F7-DCF7-2B4C-9111-BA1C7C765729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69646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696464"/>
          </a:solidFill>
          <a:latin typeface="Franklin Gothic Book" pitchFamily="32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696464"/>
          </a:solidFill>
          <a:latin typeface="Franklin Gothic Book" pitchFamily="32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696464"/>
          </a:solidFill>
          <a:latin typeface="Franklin Gothic Book" pitchFamily="32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696464"/>
          </a:solidFill>
          <a:latin typeface="Franklin Gothic Book" pitchFamily="32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696464"/>
          </a:solidFill>
          <a:latin typeface="Franklin Gothic Book" pitchFamily="32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696464"/>
          </a:solidFill>
          <a:latin typeface="Franklin Gothic Book" pitchFamily="32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696464"/>
          </a:solidFill>
          <a:latin typeface="Franklin Gothic Book" pitchFamily="32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696464"/>
          </a:solidFill>
          <a:latin typeface="Franklin Gothic Book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5123" name="AutoShape 2"/>
          <p:cNvSpPr>
            <a:spLocks noChangeArrowheads="1"/>
          </p:cNvSpPr>
          <p:nvPr/>
        </p:nvSpPr>
        <p:spPr bwMode="auto">
          <a:xfrm>
            <a:off x="63500" y="69850"/>
            <a:ext cx="9013825" cy="6692900"/>
          </a:xfrm>
          <a:prstGeom prst="roundRect">
            <a:avLst>
              <a:gd name="adj" fmla="val 4931"/>
            </a:avLst>
          </a:prstGeom>
          <a:noFill/>
          <a:ln w="648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5124" name="Line 3"/>
          <p:cNvSpPr>
            <a:spLocks noChangeShapeType="1"/>
          </p:cNvSpPr>
          <p:nvPr/>
        </p:nvSpPr>
        <p:spPr bwMode="auto">
          <a:xfrm>
            <a:off x="827088" y="1412875"/>
            <a:ext cx="8245475" cy="1588"/>
          </a:xfrm>
          <a:prstGeom prst="line">
            <a:avLst/>
          </a:prstGeom>
          <a:noFill/>
          <a:ln w="9360">
            <a:solidFill>
              <a:srgbClr val="AF3408"/>
            </a:solidFill>
            <a:miter lim="800000"/>
            <a:headEnd/>
            <a:tailEnd/>
          </a:ln>
          <a:effectLst>
            <a:outerShdw blurRad="63500" dist="38160" dir="5400000" algn="ctr" rotWithShape="0">
              <a:srgbClr val="000000">
                <a:alpha val="40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 flipV="1">
            <a:off x="68263" y="4683125"/>
            <a:ext cx="9007475" cy="92075"/>
          </a:xfrm>
          <a:prstGeom prst="rect">
            <a:avLst/>
          </a:prstGeom>
          <a:solidFill>
            <a:srgbClr val="D3481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68263" y="4649788"/>
            <a:ext cx="9007475" cy="46037"/>
          </a:xfrm>
          <a:prstGeom prst="rect">
            <a:avLst/>
          </a:prstGeom>
          <a:solidFill>
            <a:srgbClr val="E6B1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68263" y="4773613"/>
            <a:ext cx="9007475" cy="47625"/>
          </a:xfrm>
          <a:prstGeom prst="rect">
            <a:avLst/>
          </a:prstGeom>
          <a:solidFill>
            <a:srgbClr val="91848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512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5563"/>
            <a:ext cx="776605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512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00213"/>
            <a:ext cx="7766050" cy="431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  <a:p>
            <a:pPr lvl="4"/>
            <a:r>
              <a:rPr lang="en-GB" altLang="fr-FR"/>
              <a:t>Huitième niveau de plan</a:t>
            </a:r>
          </a:p>
          <a:p>
            <a:pPr lvl="4"/>
            <a:r>
              <a:rPr lang="en-GB" altLang="fr-FR"/>
              <a:t>Neuvième niveau de plan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6172200" y="6191250"/>
            <a:ext cx="24701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696464"/>
                </a:solidFill>
                <a:latin typeface="+mn-lt"/>
                <a:cs typeface="Arial Unicode MS" charset="0"/>
              </a:defRPr>
            </a:lvl1pPr>
          </a:lstStyle>
          <a:p>
            <a:pPr>
              <a:defRPr/>
            </a:pPr>
            <a:r>
              <a:rPr lang="fr-FR"/>
              <a:t>04/11/13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212725" y="6275388"/>
            <a:ext cx="317500" cy="317500"/>
          </a:xfrm>
          <a:prstGeom prst="rect">
            <a:avLst/>
          </a:prstGeom>
          <a:solidFill>
            <a:srgbClr val="D3481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400">
                <a:solidFill>
                  <a:srgbClr val="FFFFFF"/>
                </a:solidFill>
                <a:latin typeface="Franklin Gothic Book" charset="0"/>
              </a:defRPr>
            </a:lvl1pPr>
          </a:lstStyle>
          <a:p>
            <a:fld id="{B7F83EF2-AB04-4049-BBC5-E20058119D9C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69646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696464"/>
          </a:solidFill>
          <a:latin typeface="Franklin Gothic Book" pitchFamily="32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696464"/>
          </a:solidFill>
          <a:latin typeface="Franklin Gothic Book" pitchFamily="32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696464"/>
          </a:solidFill>
          <a:latin typeface="Franklin Gothic Book" pitchFamily="32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696464"/>
          </a:solidFill>
          <a:latin typeface="Franklin Gothic Book" pitchFamily="32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696464"/>
          </a:solidFill>
          <a:latin typeface="Franklin Gothic Book" pitchFamily="32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696464"/>
          </a:solidFill>
          <a:latin typeface="Franklin Gothic Book" pitchFamily="32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696464"/>
          </a:solidFill>
          <a:latin typeface="Franklin Gothic Book" pitchFamily="32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696464"/>
          </a:solidFill>
          <a:latin typeface="Franklin Gothic Book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684213" y="1557338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91440" anchor="ctr"/>
          <a:lstStyle>
            <a:lvl1pPr eaLnBrk="0" hangingPunct="0">
              <a:spcBef>
                <a:spcPts val="5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1pPr>
            <a:lvl2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2pPr>
            <a:lvl3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3pPr>
            <a:lvl4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4pPr>
            <a:lvl5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4000">
                <a:solidFill>
                  <a:srgbClr val="FFFFFF"/>
                </a:solidFill>
                <a:latin typeface="Franklin Gothic Book" charset="0"/>
              </a:rPr>
              <a:t>Formation ELAN</a:t>
            </a:r>
            <a:br>
              <a:rPr lang="fr-FR" altLang="fr-FR" sz="4000">
                <a:solidFill>
                  <a:srgbClr val="FFFFFF"/>
                </a:solidFill>
                <a:latin typeface="Franklin Gothic Book" charset="0"/>
              </a:rPr>
            </a:br>
            <a:r>
              <a:rPr lang="fr-FR" altLang="fr-FR" sz="4000">
                <a:solidFill>
                  <a:srgbClr val="FFFFFF"/>
                </a:solidFill>
                <a:latin typeface="Franklin Gothic Book" charset="0"/>
              </a:rPr>
              <a:t>Fonctions avancées - 1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295400" y="3200400"/>
            <a:ext cx="6400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91440" anchor="b"/>
          <a:lstStyle>
            <a:lvl1pPr eaLnBrk="0" hangingPunct="0">
              <a:spcBef>
                <a:spcPts val="5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1pPr>
            <a:lvl2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2pPr>
            <a:lvl3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3pPr>
            <a:lvl4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4pPr>
            <a:lvl5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4000">
                <a:solidFill>
                  <a:srgbClr val="696464"/>
                </a:solidFill>
                <a:latin typeface="Franklin Gothic Book" charset="0"/>
              </a:rPr>
              <a:t>Questions sur les acteurs -3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914400" y="1700213"/>
            <a:ext cx="7772400" cy="459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273050" indent="-266700" eaLnBrk="0" hangingPunct="0">
              <a:spcBef>
                <a:spcPts val="575"/>
              </a:spcBef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6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1pPr>
            <a:lvl2pPr eaLnBrk="0" hangingPunct="0">
              <a:spcBef>
                <a:spcPts val="375"/>
              </a:spcBef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2pPr>
            <a:lvl3pPr eaLnBrk="0" hangingPunct="0">
              <a:spcBef>
                <a:spcPts val="375"/>
              </a:spcBef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3pPr>
            <a:lvl4pPr marL="1090613" eaLnBrk="0" hangingPunct="0">
              <a:spcBef>
                <a:spcPts val="375"/>
              </a:spcBef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4pPr>
            <a:lvl5pPr eaLnBrk="0" hangingPunct="0">
              <a:spcBef>
                <a:spcPts val="375"/>
              </a:spcBef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9pPr>
          </a:lstStyle>
          <a:p>
            <a:pPr eaLnBrk="1" hangingPunct="1">
              <a:buClrTx/>
              <a:buSzPct val="85000"/>
              <a:buFontTx/>
              <a:buNone/>
            </a:pPr>
            <a:r>
              <a:rPr lang="fr-FR" altLang="fr-FR" sz="2400"/>
              <a:t>Ces différences correspondent à des types d'acteurs différents :</a:t>
            </a:r>
          </a:p>
          <a:p>
            <a:pPr algn="just" eaLnBrk="1" hangingPunct="1"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fr-FR" altLang="fr-FR" sz="2200"/>
              <a:t>L'acteur « Enfant » est un acteur en haut de la hiérachie (parent), sans type linguistique et sans vocabulaire contrôlé.</a:t>
            </a:r>
          </a:p>
          <a:p>
            <a:pPr lvl="3" eaLnBrk="1" hangingPunct="1">
              <a:buClr>
                <a:srgbClr val="A28E6A"/>
              </a:buClr>
              <a:buSzPct val="80000"/>
              <a:buFont typeface="Wingdings 2" charset="2"/>
              <a:buChar char=""/>
            </a:pPr>
            <a:r>
              <a:rPr lang="fr-FR" altLang="fr-FR" sz="2200"/>
              <a:t>Nous n'avons pas de limite temporelle pour placer les annotations ;</a:t>
            </a:r>
          </a:p>
          <a:p>
            <a:pPr lvl="3" eaLnBrk="1" hangingPunct="1">
              <a:buClr>
                <a:srgbClr val="A28E6A"/>
              </a:buClr>
              <a:buSzPct val="80000"/>
              <a:buFont typeface="Wingdings 2" charset="2"/>
              <a:buChar char=""/>
            </a:pPr>
            <a:r>
              <a:rPr lang="fr-FR" altLang="fr-FR" sz="2200"/>
              <a:t>Il n'y a pas de vocabulaire contraint pour rentrer les informations.</a:t>
            </a:r>
          </a:p>
          <a:p>
            <a:pPr algn="just" eaLnBrk="1" hangingPunct="1"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fr-FR" altLang="fr-FR" sz="2200"/>
              <a:t>L'acteur « Synt.Typ.Prop » est un acteur en bas de la hiérachie (enfant), avec un type linguistique et un vocabulaire contrôlé.</a:t>
            </a:r>
          </a:p>
          <a:p>
            <a:pPr lvl="3" eaLnBrk="1" hangingPunct="1">
              <a:buClr>
                <a:srgbClr val="A28E6A"/>
              </a:buClr>
              <a:buSzPct val="80000"/>
              <a:buFont typeface="Wingdings 2" charset="2"/>
              <a:buChar char=""/>
            </a:pPr>
            <a:r>
              <a:rPr lang="fr-FR" altLang="fr-FR" sz="2200"/>
              <a:t>Les annotations de cet acteur sont liées à celles de son acteur parent ;</a:t>
            </a:r>
          </a:p>
          <a:p>
            <a:pPr lvl="3" eaLnBrk="1" hangingPunct="1">
              <a:buClr>
                <a:srgbClr val="A28E6A"/>
              </a:buClr>
              <a:buSzPct val="80000"/>
              <a:buFont typeface="Wingdings 2" charset="2"/>
              <a:buChar char=""/>
            </a:pPr>
            <a:r>
              <a:rPr lang="fr-FR" altLang="fr-FR" sz="2200"/>
              <a:t>Il existe un vocabulaire contraint pour rentrer les annotations, ce qui permet d'avoir des statistiques sur le nombre d'occurrences par catégories définies.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91440" anchor="b"/>
          <a:lstStyle>
            <a:lvl1pPr eaLnBrk="0" hangingPunct="0">
              <a:spcBef>
                <a:spcPts val="5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1pPr>
            <a:lvl2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2pPr>
            <a:lvl3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3pPr>
            <a:lvl4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4pPr>
            <a:lvl5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4000">
                <a:solidFill>
                  <a:srgbClr val="696464"/>
                </a:solidFill>
                <a:latin typeface="Franklin Gothic Book" charset="0"/>
              </a:rPr>
              <a:t>Questions sur les acteurs -4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914400" y="1700213"/>
            <a:ext cx="7772400" cy="459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273050" indent="-266700" eaLnBrk="0" hangingPunct="0">
              <a:spcBef>
                <a:spcPts val="575"/>
              </a:spcBef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6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1pPr>
            <a:lvl2pPr eaLnBrk="0" hangingPunct="0">
              <a:spcBef>
                <a:spcPts val="375"/>
              </a:spcBef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2pPr>
            <a:lvl3pPr marL="815975" eaLnBrk="0" hangingPunct="0">
              <a:spcBef>
                <a:spcPts val="375"/>
              </a:spcBef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3pPr>
            <a:lvl4pPr eaLnBrk="0" hangingPunct="0">
              <a:spcBef>
                <a:spcPts val="375"/>
              </a:spcBef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4pPr>
            <a:lvl5pPr eaLnBrk="0" hangingPunct="0">
              <a:spcBef>
                <a:spcPts val="375"/>
              </a:spcBef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9pPr>
          </a:lstStyle>
          <a:p>
            <a:pPr eaLnBrk="1" hangingPunct="1">
              <a:buClrTx/>
              <a:buSzPct val="85000"/>
              <a:buFontTx/>
              <a:buNone/>
            </a:pPr>
            <a:r>
              <a:rPr lang="fr-FR" altLang="fr-FR" sz="2400"/>
              <a:t>Différentes fonction du logiciel vont nous permettre d'obtenir des informations de manière automatique</a:t>
            </a:r>
          </a:p>
          <a:p>
            <a:pPr algn="just" eaLnBrk="1" hangingPunct="1"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fr-FR" altLang="fr-FR" sz="2200"/>
              <a:t>Chevauchement : attention, les résultats ne seront pas les mêmes en fonction des liens entre acteurs :</a:t>
            </a:r>
          </a:p>
          <a:p>
            <a:pPr lvl="2" eaLnBrk="1" hangingPunct="1">
              <a:buClr>
                <a:srgbClr val="E6B1AB"/>
              </a:buClr>
              <a:buSzPct val="85000"/>
              <a:buFont typeface="Wingdings 2" charset="2"/>
              <a:buChar char=""/>
            </a:pPr>
            <a:r>
              <a:rPr lang="fr-FR" altLang="fr-FR" sz="2200"/>
              <a:t>Si les 2 acteurs ont le même niveau dans la hiérarchie (ou pas dans la même hiérarchie), ils peuvent réellement se chevaucher, donc l'information sera des moments où des annotations existent dans les 2 acteurs ;</a:t>
            </a:r>
          </a:p>
          <a:p>
            <a:pPr lvl="2" eaLnBrk="1" hangingPunct="1">
              <a:buClr>
                <a:srgbClr val="E6B1AB"/>
              </a:buClr>
              <a:buSzPct val="85000"/>
              <a:buFont typeface="Wingdings 2" charset="2"/>
              <a:buChar char=""/>
            </a:pPr>
            <a:r>
              <a:rPr lang="fr-FR" altLang="fr-FR" sz="2200"/>
              <a:t>Si les 2 acteurs sont en lien temporel l'un de l'autre, il ne pourra pas y avoir de réel chevauchement, car les annotations d'un acteur « enfant » ne peuvent dépasser celles de l'acteur « parent ». Le résultat obtenu sera donc différent et correspondra aux annotations de l’acteur « enfant ».</a:t>
            </a:r>
          </a:p>
        </p:txBody>
      </p:sp>
      <p:grpSp>
        <p:nvGrpSpPr>
          <p:cNvPr id="80" name="Groupe 79"/>
          <p:cNvGrpSpPr>
            <a:grpSpLocks/>
          </p:cNvGrpSpPr>
          <p:nvPr/>
        </p:nvGrpSpPr>
        <p:grpSpPr bwMode="auto">
          <a:xfrm>
            <a:off x="395288" y="2565400"/>
            <a:ext cx="8497887" cy="3733800"/>
            <a:chOff x="619155" y="2564904"/>
            <a:chExt cx="8345333" cy="3456384"/>
          </a:xfrm>
        </p:grpSpPr>
        <p:sp>
          <p:nvSpPr>
            <p:cNvPr id="16389" name="Rectangle 80"/>
            <p:cNvSpPr>
              <a:spLocks noChangeArrowheads="1"/>
            </p:cNvSpPr>
            <p:nvPr/>
          </p:nvSpPr>
          <p:spPr bwMode="auto">
            <a:xfrm>
              <a:off x="619155" y="2564904"/>
              <a:ext cx="8345333" cy="3456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fr-FR"/>
            </a:p>
          </p:txBody>
        </p:sp>
        <p:grpSp>
          <p:nvGrpSpPr>
            <p:cNvPr id="16390" name="Groupe 81"/>
            <p:cNvGrpSpPr>
              <a:grpSpLocks/>
            </p:cNvGrpSpPr>
            <p:nvPr/>
          </p:nvGrpSpPr>
          <p:grpSpPr bwMode="auto">
            <a:xfrm>
              <a:off x="619155" y="2939098"/>
              <a:ext cx="8204656" cy="2866166"/>
              <a:chOff x="619155" y="2939098"/>
              <a:chExt cx="8204656" cy="2866166"/>
            </a:xfrm>
          </p:grpSpPr>
          <p:sp>
            <p:nvSpPr>
              <p:cNvPr id="16391" name="ZoneTexte 82"/>
              <p:cNvSpPr txBox="1">
                <a:spLocks noChangeArrowheads="1"/>
              </p:cNvSpPr>
              <p:nvPr/>
            </p:nvSpPr>
            <p:spPr bwMode="auto">
              <a:xfrm>
                <a:off x="975397" y="2939098"/>
                <a:ext cx="115212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fr-FR" altLang="fr-FR">
                    <a:solidFill>
                      <a:schemeClr val="tx1"/>
                    </a:solidFill>
                  </a:rPr>
                  <a:t>Acteur 1</a:t>
                </a:r>
              </a:p>
            </p:txBody>
          </p:sp>
          <p:sp>
            <p:nvSpPr>
              <p:cNvPr id="16392" name="ZoneTexte 83"/>
              <p:cNvSpPr txBox="1">
                <a:spLocks noChangeArrowheads="1"/>
              </p:cNvSpPr>
              <p:nvPr/>
            </p:nvSpPr>
            <p:spPr bwMode="auto">
              <a:xfrm>
                <a:off x="975397" y="3353561"/>
                <a:ext cx="115212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fr-FR" altLang="fr-FR">
                    <a:solidFill>
                      <a:schemeClr val="tx1"/>
                    </a:solidFill>
                  </a:rPr>
                  <a:t>Acteur 2</a:t>
                </a:r>
              </a:p>
            </p:txBody>
          </p:sp>
          <p:sp>
            <p:nvSpPr>
              <p:cNvPr id="16393" name="ZoneTexte 84"/>
              <p:cNvSpPr txBox="1">
                <a:spLocks noChangeArrowheads="1"/>
              </p:cNvSpPr>
              <p:nvPr/>
            </p:nvSpPr>
            <p:spPr bwMode="auto">
              <a:xfrm>
                <a:off x="975397" y="4571836"/>
                <a:ext cx="115212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fr-FR" altLang="fr-FR">
                    <a:solidFill>
                      <a:schemeClr val="tx1"/>
                    </a:solidFill>
                  </a:rPr>
                  <a:t>Acteur 1</a:t>
                </a:r>
              </a:p>
            </p:txBody>
          </p:sp>
          <p:sp>
            <p:nvSpPr>
              <p:cNvPr id="16394" name="ZoneTexte 85"/>
              <p:cNvSpPr txBox="1">
                <a:spLocks noChangeArrowheads="1"/>
              </p:cNvSpPr>
              <p:nvPr/>
            </p:nvSpPr>
            <p:spPr bwMode="auto">
              <a:xfrm>
                <a:off x="899197" y="5003884"/>
                <a:ext cx="130452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fr-FR" altLang="fr-FR">
                    <a:solidFill>
                      <a:schemeClr val="tx1"/>
                    </a:solidFill>
                  </a:rPr>
                  <a:t>Acteur 1.1</a:t>
                </a:r>
              </a:p>
            </p:txBody>
          </p:sp>
          <p:sp>
            <p:nvSpPr>
              <p:cNvPr id="16395" name="ZoneTexte 86"/>
              <p:cNvSpPr txBox="1">
                <a:spLocks noChangeArrowheads="1"/>
              </p:cNvSpPr>
              <p:nvPr/>
            </p:nvSpPr>
            <p:spPr bwMode="auto">
              <a:xfrm>
                <a:off x="619155" y="3775102"/>
                <a:ext cx="186461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>
                    <a:solidFill>
                      <a:schemeClr val="tx1"/>
                    </a:solidFill>
                  </a:rPr>
                  <a:t>Chevauchement</a:t>
                </a:r>
              </a:p>
            </p:txBody>
          </p:sp>
          <p:sp>
            <p:nvSpPr>
              <p:cNvPr id="16396" name="ZoneTexte 87"/>
              <p:cNvSpPr txBox="1">
                <a:spLocks noChangeArrowheads="1"/>
              </p:cNvSpPr>
              <p:nvPr/>
            </p:nvSpPr>
            <p:spPr bwMode="auto">
              <a:xfrm>
                <a:off x="619155" y="5435932"/>
                <a:ext cx="186461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>
                    <a:solidFill>
                      <a:schemeClr val="tx1"/>
                    </a:solidFill>
                  </a:rPr>
                  <a:t>Chevauchement</a:t>
                </a:r>
              </a:p>
            </p:txBody>
          </p:sp>
          <p:cxnSp>
            <p:nvCxnSpPr>
              <p:cNvPr id="16397" name="Connecteur droit 88"/>
              <p:cNvCxnSpPr>
                <a:cxnSpLocks noChangeShapeType="1"/>
              </p:cNvCxnSpPr>
              <p:nvPr/>
            </p:nvCxnSpPr>
            <p:spPr bwMode="auto">
              <a:xfrm>
                <a:off x="2347348" y="3123764"/>
                <a:ext cx="61753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398" name="Connecteur droit 89"/>
              <p:cNvCxnSpPr>
                <a:cxnSpLocks noChangeShapeType="1"/>
              </p:cNvCxnSpPr>
              <p:nvPr/>
            </p:nvCxnSpPr>
            <p:spPr bwMode="auto">
              <a:xfrm>
                <a:off x="2470186" y="3538227"/>
                <a:ext cx="61753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399" name="Connecteur droit 90"/>
              <p:cNvCxnSpPr>
                <a:cxnSpLocks noChangeShapeType="1"/>
              </p:cNvCxnSpPr>
              <p:nvPr/>
            </p:nvCxnSpPr>
            <p:spPr bwMode="auto">
              <a:xfrm>
                <a:off x="2429140" y="3959768"/>
                <a:ext cx="61753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400" name="Connecteur droit 91"/>
              <p:cNvCxnSpPr>
                <a:cxnSpLocks noChangeShapeType="1"/>
              </p:cNvCxnSpPr>
              <p:nvPr/>
            </p:nvCxnSpPr>
            <p:spPr bwMode="auto">
              <a:xfrm>
                <a:off x="2437524" y="4756502"/>
                <a:ext cx="61753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401" name="Connecteur droit 92"/>
              <p:cNvCxnSpPr>
                <a:cxnSpLocks noChangeShapeType="1"/>
              </p:cNvCxnSpPr>
              <p:nvPr/>
            </p:nvCxnSpPr>
            <p:spPr bwMode="auto">
              <a:xfrm>
                <a:off x="2437524" y="5188550"/>
                <a:ext cx="61753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402" name="Connecteur droit 93"/>
              <p:cNvCxnSpPr>
                <a:cxnSpLocks noChangeShapeType="1"/>
              </p:cNvCxnSpPr>
              <p:nvPr/>
            </p:nvCxnSpPr>
            <p:spPr bwMode="auto">
              <a:xfrm>
                <a:off x="2437524" y="5620598"/>
                <a:ext cx="61753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95" name="Rectangle 94"/>
              <p:cNvSpPr/>
              <p:nvPr/>
            </p:nvSpPr>
            <p:spPr bwMode="auto">
              <a:xfrm>
                <a:off x="2555435" y="2939640"/>
                <a:ext cx="1440517" cy="36885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fr-FR"/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4427795" y="2939640"/>
                <a:ext cx="2377477" cy="36885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fr-FR"/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7380543" y="2939640"/>
                <a:ext cx="1440517" cy="36885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fr-FR"/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2555435" y="4572310"/>
                <a:ext cx="1440517" cy="36885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fr-FR"/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4427795" y="4572310"/>
                <a:ext cx="2377477" cy="36885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fr-FR"/>
              </a:p>
            </p:txBody>
          </p:sp>
          <p:sp>
            <p:nvSpPr>
              <p:cNvPr id="100" name="Rectangle 99"/>
              <p:cNvSpPr/>
              <p:nvPr/>
            </p:nvSpPr>
            <p:spPr bwMode="auto">
              <a:xfrm>
                <a:off x="7380543" y="4572310"/>
                <a:ext cx="1440517" cy="36885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fr-FR"/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2783049" y="3354053"/>
                <a:ext cx="720259" cy="36885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fr-FR"/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4265659" y="3354053"/>
                <a:ext cx="1610449" cy="36885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fr-FR"/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6524652" y="3354053"/>
                <a:ext cx="1808441" cy="36885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fr-FR"/>
              </a:p>
            </p:txBody>
          </p:sp>
          <p:sp>
            <p:nvSpPr>
              <p:cNvPr id="16412" name="Rectangle 103"/>
              <p:cNvSpPr>
                <a:spLocks noChangeArrowheads="1"/>
              </p:cNvSpPr>
              <p:nvPr/>
            </p:nvSpPr>
            <p:spPr bwMode="auto">
              <a:xfrm>
                <a:off x="2781584" y="3775102"/>
                <a:ext cx="720080" cy="369332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altLang="fr-FR"/>
              </a:p>
            </p:txBody>
          </p:sp>
          <p:sp>
            <p:nvSpPr>
              <p:cNvPr id="16413" name="Rectangle 104"/>
              <p:cNvSpPr>
                <a:spLocks noChangeArrowheads="1"/>
              </p:cNvSpPr>
              <p:nvPr/>
            </p:nvSpPr>
            <p:spPr bwMode="auto">
              <a:xfrm>
                <a:off x="4509885" y="3770456"/>
                <a:ext cx="1368043" cy="378624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altLang="fr-FR"/>
              </a:p>
            </p:txBody>
          </p:sp>
          <p:sp>
            <p:nvSpPr>
              <p:cNvPr id="16414" name="Rectangle 105"/>
              <p:cNvSpPr>
                <a:spLocks noChangeArrowheads="1"/>
              </p:cNvSpPr>
              <p:nvPr/>
            </p:nvSpPr>
            <p:spPr bwMode="auto">
              <a:xfrm>
                <a:off x="6526000" y="3784149"/>
                <a:ext cx="360149" cy="351239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altLang="fr-FR"/>
              </a:p>
            </p:txBody>
          </p:sp>
          <p:sp>
            <p:nvSpPr>
              <p:cNvPr id="16415" name="Rectangle 106"/>
              <p:cNvSpPr>
                <a:spLocks noChangeArrowheads="1"/>
              </p:cNvSpPr>
              <p:nvPr/>
            </p:nvSpPr>
            <p:spPr bwMode="auto">
              <a:xfrm>
                <a:off x="7462213" y="3784149"/>
                <a:ext cx="872371" cy="351239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altLang="fr-FR"/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3428475" y="5004358"/>
                <a:ext cx="567476" cy="36885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fr-FR"/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5434909" y="5004358"/>
                <a:ext cx="1370363" cy="36885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fr-FR"/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8100802" y="5004358"/>
                <a:ext cx="720259" cy="36885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fr-FR"/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2779931" y="5004358"/>
                <a:ext cx="567476" cy="36885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fr-FR" dirty="0"/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4571223" y="5004358"/>
                <a:ext cx="684402" cy="36885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fr-FR"/>
              </a:p>
            </p:txBody>
          </p:sp>
          <p:sp>
            <p:nvSpPr>
              <p:cNvPr id="16421" name="Rectangle 112"/>
              <p:cNvSpPr>
                <a:spLocks noChangeArrowheads="1"/>
              </p:cNvSpPr>
              <p:nvPr/>
            </p:nvSpPr>
            <p:spPr bwMode="auto">
              <a:xfrm>
                <a:off x="3431595" y="5435932"/>
                <a:ext cx="567680" cy="369332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altLang="fr-FR"/>
              </a:p>
            </p:txBody>
          </p:sp>
          <p:sp>
            <p:nvSpPr>
              <p:cNvPr id="16422" name="Rectangle 113"/>
              <p:cNvSpPr>
                <a:spLocks noChangeArrowheads="1"/>
              </p:cNvSpPr>
              <p:nvPr/>
            </p:nvSpPr>
            <p:spPr bwMode="auto">
              <a:xfrm>
                <a:off x="5438341" y="5435932"/>
                <a:ext cx="1369246" cy="369332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altLang="fr-FR"/>
              </a:p>
            </p:txBody>
          </p:sp>
          <p:sp>
            <p:nvSpPr>
              <p:cNvPr id="16423" name="Rectangle 114"/>
              <p:cNvSpPr>
                <a:spLocks noChangeArrowheads="1"/>
              </p:cNvSpPr>
              <p:nvPr/>
            </p:nvSpPr>
            <p:spPr bwMode="auto">
              <a:xfrm>
                <a:off x="8103731" y="5435932"/>
                <a:ext cx="720080" cy="369332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altLang="fr-FR"/>
              </a:p>
            </p:txBody>
          </p:sp>
          <p:sp>
            <p:nvSpPr>
              <p:cNvPr id="16424" name="Rectangle 115"/>
              <p:cNvSpPr>
                <a:spLocks noChangeArrowheads="1"/>
              </p:cNvSpPr>
              <p:nvPr/>
            </p:nvSpPr>
            <p:spPr bwMode="auto">
              <a:xfrm>
                <a:off x="2783523" y="5435932"/>
                <a:ext cx="567680" cy="369332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altLang="fr-FR"/>
              </a:p>
            </p:txBody>
          </p:sp>
          <p:sp>
            <p:nvSpPr>
              <p:cNvPr id="16425" name="Rectangle 116"/>
              <p:cNvSpPr>
                <a:spLocks noChangeArrowheads="1"/>
              </p:cNvSpPr>
              <p:nvPr/>
            </p:nvSpPr>
            <p:spPr bwMode="auto">
              <a:xfrm>
                <a:off x="4574245" y="5435932"/>
                <a:ext cx="684623" cy="369332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altLang="fr-FR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91440" anchor="b"/>
          <a:lstStyle>
            <a:lvl1pPr eaLnBrk="0" hangingPunct="0">
              <a:spcBef>
                <a:spcPts val="5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1pPr>
            <a:lvl2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2pPr>
            <a:lvl3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3pPr>
            <a:lvl4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4pPr>
            <a:lvl5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4000">
                <a:solidFill>
                  <a:srgbClr val="696464"/>
                </a:solidFill>
                <a:latin typeface="Franklin Gothic Book" charset="0"/>
              </a:rPr>
              <a:t>Les types linguistiques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900113" y="1628775"/>
            <a:ext cx="7772400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6350" eaLnBrk="0" hangingPunct="0">
              <a:spcBef>
                <a:spcPts val="575"/>
              </a:spcBef>
              <a:tabLst>
                <a:tab pos="6350" algn="l"/>
                <a:tab pos="454025" algn="l"/>
                <a:tab pos="903288" algn="l"/>
                <a:tab pos="1352550" algn="l"/>
                <a:tab pos="1801813" algn="l"/>
                <a:tab pos="2251075" algn="l"/>
                <a:tab pos="2700338" algn="l"/>
                <a:tab pos="3149600" algn="l"/>
                <a:tab pos="3598863" algn="l"/>
                <a:tab pos="4048125" algn="l"/>
                <a:tab pos="4497388" algn="l"/>
                <a:tab pos="4946650" algn="l"/>
                <a:tab pos="5395913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1488" algn="l"/>
                <a:tab pos="8540750" algn="l"/>
                <a:tab pos="8990013" algn="l"/>
              </a:tabLst>
              <a:defRPr sz="26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1pPr>
            <a:lvl2pPr marL="268288" eaLnBrk="0" hangingPunct="0">
              <a:spcBef>
                <a:spcPts val="375"/>
              </a:spcBef>
              <a:tabLst>
                <a:tab pos="6350" algn="l"/>
                <a:tab pos="454025" algn="l"/>
                <a:tab pos="903288" algn="l"/>
                <a:tab pos="1352550" algn="l"/>
                <a:tab pos="1801813" algn="l"/>
                <a:tab pos="2251075" algn="l"/>
                <a:tab pos="2700338" algn="l"/>
                <a:tab pos="3149600" algn="l"/>
                <a:tab pos="3598863" algn="l"/>
                <a:tab pos="4048125" algn="l"/>
                <a:tab pos="4497388" algn="l"/>
                <a:tab pos="4946650" algn="l"/>
                <a:tab pos="5395913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1488" algn="l"/>
                <a:tab pos="8540750" algn="l"/>
                <a:tab pos="8990013" algn="l"/>
              </a:tabLst>
              <a:defRPr sz="24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2pPr>
            <a:lvl3pPr eaLnBrk="0" hangingPunct="0">
              <a:spcBef>
                <a:spcPts val="375"/>
              </a:spcBef>
              <a:tabLst>
                <a:tab pos="6350" algn="l"/>
                <a:tab pos="454025" algn="l"/>
                <a:tab pos="903288" algn="l"/>
                <a:tab pos="1352550" algn="l"/>
                <a:tab pos="1801813" algn="l"/>
                <a:tab pos="2251075" algn="l"/>
                <a:tab pos="2700338" algn="l"/>
                <a:tab pos="3149600" algn="l"/>
                <a:tab pos="3598863" algn="l"/>
                <a:tab pos="4048125" algn="l"/>
                <a:tab pos="4497388" algn="l"/>
                <a:tab pos="4946650" algn="l"/>
                <a:tab pos="5395913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1488" algn="l"/>
                <a:tab pos="8540750" algn="l"/>
                <a:tab pos="89900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3pPr>
            <a:lvl4pPr eaLnBrk="0" hangingPunct="0">
              <a:spcBef>
                <a:spcPts val="375"/>
              </a:spcBef>
              <a:tabLst>
                <a:tab pos="6350" algn="l"/>
                <a:tab pos="454025" algn="l"/>
                <a:tab pos="903288" algn="l"/>
                <a:tab pos="1352550" algn="l"/>
                <a:tab pos="1801813" algn="l"/>
                <a:tab pos="2251075" algn="l"/>
                <a:tab pos="2700338" algn="l"/>
                <a:tab pos="3149600" algn="l"/>
                <a:tab pos="3598863" algn="l"/>
                <a:tab pos="4048125" algn="l"/>
                <a:tab pos="4497388" algn="l"/>
                <a:tab pos="4946650" algn="l"/>
                <a:tab pos="5395913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1488" algn="l"/>
                <a:tab pos="8540750" algn="l"/>
                <a:tab pos="89900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4pPr>
            <a:lvl5pPr eaLnBrk="0" hangingPunct="0">
              <a:spcBef>
                <a:spcPts val="375"/>
              </a:spcBef>
              <a:tabLst>
                <a:tab pos="6350" algn="l"/>
                <a:tab pos="454025" algn="l"/>
                <a:tab pos="903288" algn="l"/>
                <a:tab pos="1352550" algn="l"/>
                <a:tab pos="1801813" algn="l"/>
                <a:tab pos="2251075" algn="l"/>
                <a:tab pos="2700338" algn="l"/>
                <a:tab pos="3149600" algn="l"/>
                <a:tab pos="3598863" algn="l"/>
                <a:tab pos="4048125" algn="l"/>
                <a:tab pos="4497388" algn="l"/>
                <a:tab pos="4946650" algn="l"/>
                <a:tab pos="5395913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1488" algn="l"/>
                <a:tab pos="8540750" algn="l"/>
                <a:tab pos="89900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50" algn="l"/>
                <a:tab pos="454025" algn="l"/>
                <a:tab pos="903288" algn="l"/>
                <a:tab pos="1352550" algn="l"/>
                <a:tab pos="1801813" algn="l"/>
                <a:tab pos="2251075" algn="l"/>
                <a:tab pos="2700338" algn="l"/>
                <a:tab pos="3149600" algn="l"/>
                <a:tab pos="3598863" algn="l"/>
                <a:tab pos="4048125" algn="l"/>
                <a:tab pos="4497388" algn="l"/>
                <a:tab pos="4946650" algn="l"/>
                <a:tab pos="5395913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1488" algn="l"/>
                <a:tab pos="8540750" algn="l"/>
                <a:tab pos="89900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50" algn="l"/>
                <a:tab pos="454025" algn="l"/>
                <a:tab pos="903288" algn="l"/>
                <a:tab pos="1352550" algn="l"/>
                <a:tab pos="1801813" algn="l"/>
                <a:tab pos="2251075" algn="l"/>
                <a:tab pos="2700338" algn="l"/>
                <a:tab pos="3149600" algn="l"/>
                <a:tab pos="3598863" algn="l"/>
                <a:tab pos="4048125" algn="l"/>
                <a:tab pos="4497388" algn="l"/>
                <a:tab pos="4946650" algn="l"/>
                <a:tab pos="5395913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1488" algn="l"/>
                <a:tab pos="8540750" algn="l"/>
                <a:tab pos="89900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50" algn="l"/>
                <a:tab pos="454025" algn="l"/>
                <a:tab pos="903288" algn="l"/>
                <a:tab pos="1352550" algn="l"/>
                <a:tab pos="1801813" algn="l"/>
                <a:tab pos="2251075" algn="l"/>
                <a:tab pos="2700338" algn="l"/>
                <a:tab pos="3149600" algn="l"/>
                <a:tab pos="3598863" algn="l"/>
                <a:tab pos="4048125" algn="l"/>
                <a:tab pos="4497388" algn="l"/>
                <a:tab pos="4946650" algn="l"/>
                <a:tab pos="5395913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1488" algn="l"/>
                <a:tab pos="8540750" algn="l"/>
                <a:tab pos="89900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50" algn="l"/>
                <a:tab pos="454025" algn="l"/>
                <a:tab pos="903288" algn="l"/>
                <a:tab pos="1352550" algn="l"/>
                <a:tab pos="1801813" algn="l"/>
                <a:tab pos="2251075" algn="l"/>
                <a:tab pos="2700338" algn="l"/>
                <a:tab pos="3149600" algn="l"/>
                <a:tab pos="3598863" algn="l"/>
                <a:tab pos="4048125" algn="l"/>
                <a:tab pos="4497388" algn="l"/>
                <a:tab pos="4946650" algn="l"/>
                <a:tab pos="5395913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1488" algn="l"/>
                <a:tab pos="8540750" algn="l"/>
                <a:tab pos="89900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9pPr>
          </a:lstStyle>
          <a:p>
            <a:pPr eaLnBrk="1" hangingPunct="1">
              <a:buClrTx/>
              <a:buSzPct val="85000"/>
              <a:buFontTx/>
              <a:buNone/>
            </a:pPr>
            <a:r>
              <a:rPr lang="fr-FR" altLang="fr-FR" sz="2000"/>
              <a:t>Ils permettent de définir :</a:t>
            </a:r>
          </a:p>
          <a:p>
            <a:pPr lvl="1" indent="0" algn="just" eaLnBrk="1" hangingPunct="1">
              <a:spcBef>
                <a:spcPts val="575"/>
              </a:spcBef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fr-FR" altLang="fr-FR" sz="1800"/>
              <a:t> Les liens existant entre 2 acteurs</a:t>
            </a:r>
          </a:p>
          <a:p>
            <a:pPr lvl="1" indent="0" algn="just" eaLnBrk="1" hangingPunct="1">
              <a:spcBef>
                <a:spcPts val="575"/>
              </a:spcBef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fr-FR" altLang="fr-FR" sz="1800"/>
              <a:t> L’utilisation ou non d’un vocabulaire contrôlé</a:t>
            </a:r>
          </a:p>
          <a:p>
            <a:pPr lvl="1" indent="0" algn="just" eaLnBrk="1" hangingPunct="1">
              <a:spcBef>
                <a:spcPts val="575"/>
              </a:spcBef>
              <a:buClrTx/>
              <a:buSzPct val="85000"/>
              <a:buFontTx/>
              <a:buNone/>
            </a:pPr>
            <a:endParaRPr lang="fr-FR" altLang="fr-FR" sz="1800"/>
          </a:p>
          <a:p>
            <a:pPr eaLnBrk="1" hangingPunct="1">
              <a:buClrTx/>
              <a:buSzPct val="85000"/>
              <a:buFontTx/>
              <a:buNone/>
            </a:pPr>
            <a:endParaRPr lang="fr-FR" altLang="fr-FR" sz="2000"/>
          </a:p>
          <a:p>
            <a:pPr eaLnBrk="1" hangingPunct="1">
              <a:buClrTx/>
              <a:buSzPct val="85000"/>
              <a:buFontTx/>
              <a:buNone/>
            </a:pPr>
            <a:endParaRPr lang="fr-FR" altLang="fr-FR" sz="2000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141663"/>
            <a:ext cx="563880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58888" y="3921125"/>
            <a:ext cx="5983287" cy="1090613"/>
            <a:chOff x="793" y="2470"/>
            <a:chExt cx="3769" cy="687"/>
          </a:xfrm>
        </p:grpSpPr>
        <p:sp>
          <p:nvSpPr>
            <p:cNvPr id="17417" name="AutoShape 5"/>
            <p:cNvSpPr>
              <a:spLocks noChangeArrowheads="1"/>
            </p:cNvSpPr>
            <p:nvPr/>
          </p:nvSpPr>
          <p:spPr bwMode="auto">
            <a:xfrm>
              <a:off x="793" y="2470"/>
              <a:ext cx="268" cy="132"/>
            </a:xfrm>
            <a:prstGeom prst="rightArrow">
              <a:avLst>
                <a:gd name="adj1" fmla="val 50000"/>
                <a:gd name="adj2" fmla="val 50823"/>
              </a:avLst>
            </a:prstGeom>
            <a:solidFill>
              <a:srgbClr val="D34817"/>
            </a:solidFill>
            <a:ln w="12600">
              <a:solidFill>
                <a:srgbClr val="9B320E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pic>
          <p:nvPicPr>
            <p:cNvPr id="1741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2622"/>
              <a:ext cx="2000" cy="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grpSp>
        <p:nvGrpSpPr>
          <p:cNvPr id="17415" name="Group 7"/>
          <p:cNvGrpSpPr>
            <a:grpSpLocks/>
          </p:cNvGrpSpPr>
          <p:nvPr/>
        </p:nvGrpSpPr>
        <p:grpSpPr bwMode="auto">
          <a:xfrm>
            <a:off x="1316038" y="4173538"/>
            <a:ext cx="5938837" cy="1657350"/>
            <a:chOff x="829" y="2629"/>
            <a:chExt cx="3741" cy="1044"/>
          </a:xfrm>
        </p:grpSpPr>
        <p:sp>
          <p:nvSpPr>
            <p:cNvPr id="3" name="AutoShape 8"/>
            <p:cNvSpPr>
              <a:spLocks noChangeArrowheads="1"/>
            </p:cNvSpPr>
            <p:nvPr/>
          </p:nvSpPr>
          <p:spPr bwMode="auto">
            <a:xfrm>
              <a:off x="829" y="2629"/>
              <a:ext cx="268" cy="132"/>
            </a:xfrm>
            <a:prstGeom prst="rightArrow">
              <a:avLst>
                <a:gd name="adj1" fmla="val 50000"/>
                <a:gd name="adj2" fmla="val 50729"/>
              </a:avLst>
            </a:prstGeom>
            <a:solidFill>
              <a:srgbClr val="D34817"/>
            </a:solidFill>
            <a:ln w="12600">
              <a:solidFill>
                <a:srgbClr val="9B320E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pic>
          <p:nvPicPr>
            <p:cNvPr id="17416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8" y="2795"/>
              <a:ext cx="2012" cy="8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91440" anchor="b"/>
          <a:lstStyle>
            <a:lvl1pPr eaLnBrk="0" hangingPunct="0">
              <a:spcBef>
                <a:spcPts val="5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1pPr>
            <a:lvl2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2pPr>
            <a:lvl3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3pPr>
            <a:lvl4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4pPr>
            <a:lvl5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4000">
                <a:solidFill>
                  <a:srgbClr val="696464"/>
                </a:solidFill>
                <a:latin typeface="Franklin Gothic Book" charset="0"/>
              </a:rPr>
              <a:t>Les stéréotypes</a:t>
            </a:r>
          </a:p>
        </p:txBody>
      </p:sp>
      <p:grpSp>
        <p:nvGrpSpPr>
          <p:cNvPr id="18435" name="Group 2"/>
          <p:cNvGrpSpPr>
            <a:grpSpLocks/>
          </p:cNvGrpSpPr>
          <p:nvPr/>
        </p:nvGrpSpPr>
        <p:grpSpPr bwMode="auto">
          <a:xfrm>
            <a:off x="449263" y="1700213"/>
            <a:ext cx="8437562" cy="1006475"/>
            <a:chOff x="283" y="1071"/>
            <a:chExt cx="5315" cy="634"/>
          </a:xfrm>
        </p:grpSpPr>
        <p:sp>
          <p:nvSpPr>
            <p:cNvPr id="18445" name="Rectangle 3"/>
            <p:cNvSpPr>
              <a:spLocks noChangeArrowheads="1"/>
            </p:cNvSpPr>
            <p:nvPr/>
          </p:nvSpPr>
          <p:spPr bwMode="auto">
            <a:xfrm>
              <a:off x="1202" y="1071"/>
              <a:ext cx="4396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ts val="575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1pPr>
              <a:lvl2pPr eaLnBrk="0" hangingPunct="0">
                <a:spcBef>
                  <a:spcPts val="375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2pPr>
              <a:lvl3pPr eaLnBrk="0" hangingPunct="0">
                <a:spcBef>
                  <a:spcPts val="375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3pPr>
              <a:lvl4pPr eaLnBrk="0" hangingPunct="0">
                <a:spcBef>
                  <a:spcPts val="375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4pPr>
              <a:lvl5pPr eaLnBrk="0" hangingPunct="0">
                <a:spcBef>
                  <a:spcPts val="375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5pPr>
              <a:lvl6pPr marL="2514600" indent="-228600" defTabSz="449263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6pPr>
              <a:lvl7pPr marL="2971800" indent="-228600" defTabSz="449263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7pPr>
              <a:lvl8pPr marL="3429000" indent="-228600" defTabSz="449263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8pPr>
              <a:lvl9pPr marL="3886200" indent="-228600" defTabSz="449263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Tx/>
                <a:buSzPct val="85000"/>
                <a:buFontTx/>
                <a:buNone/>
              </a:pPr>
              <a:r>
                <a:rPr lang="fr-FR" altLang="fr-FR" sz="2000"/>
                <a:t>Les annotations de ce type doivent être inclues dans celles de l’acteur parent, mais sans nécessairement correspondre à l’ensemble de l’annotation précédente.</a:t>
              </a:r>
            </a:p>
          </p:txBody>
        </p:sp>
        <p:sp>
          <p:nvSpPr>
            <p:cNvPr id="18446" name="Text Box 4"/>
            <p:cNvSpPr txBox="1">
              <a:spLocks noChangeArrowheads="1"/>
            </p:cNvSpPr>
            <p:nvPr/>
          </p:nvSpPr>
          <p:spPr bwMode="auto">
            <a:xfrm>
              <a:off x="283" y="1265"/>
              <a:ext cx="9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ts val="575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1pPr>
              <a:lvl2pPr eaLnBrk="0" hangingPunct="0">
                <a:spcBef>
                  <a:spcPts val="375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2pPr>
              <a:lvl3pPr eaLnBrk="0" hangingPunct="0">
                <a:spcBef>
                  <a:spcPts val="375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3pPr>
              <a:lvl4pPr eaLnBrk="0" hangingPunct="0">
                <a:spcBef>
                  <a:spcPts val="375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4pPr>
              <a:lvl5pPr eaLnBrk="0" hangingPunct="0">
                <a:spcBef>
                  <a:spcPts val="375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5pPr>
              <a:lvl6pPr marL="2514600" indent="-228600" defTabSz="449263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6pPr>
              <a:lvl7pPr marL="2971800" indent="-228600" defTabSz="449263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7pPr>
              <a:lvl8pPr marL="3429000" indent="-228600" defTabSz="449263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8pPr>
              <a:lvl9pPr marL="3886200" indent="-228600" defTabSz="449263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2000" b="1"/>
                <a:t>Included In</a:t>
              </a:r>
            </a:p>
          </p:txBody>
        </p:sp>
      </p:grpSp>
      <p:grpSp>
        <p:nvGrpSpPr>
          <p:cNvPr id="18436" name="Group 5"/>
          <p:cNvGrpSpPr>
            <a:grpSpLocks/>
          </p:cNvGrpSpPr>
          <p:nvPr/>
        </p:nvGrpSpPr>
        <p:grpSpPr bwMode="auto">
          <a:xfrm>
            <a:off x="449263" y="2781300"/>
            <a:ext cx="8437562" cy="1311275"/>
            <a:chOff x="283" y="1752"/>
            <a:chExt cx="5315" cy="826"/>
          </a:xfrm>
        </p:grpSpPr>
        <p:sp>
          <p:nvSpPr>
            <p:cNvPr id="18443" name="Rectangle 6"/>
            <p:cNvSpPr>
              <a:spLocks noChangeArrowheads="1"/>
            </p:cNvSpPr>
            <p:nvPr/>
          </p:nvSpPr>
          <p:spPr bwMode="auto">
            <a:xfrm>
              <a:off x="1202" y="1752"/>
              <a:ext cx="4396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ts val="575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1pPr>
              <a:lvl2pPr eaLnBrk="0" hangingPunct="0">
                <a:spcBef>
                  <a:spcPts val="375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2pPr>
              <a:lvl3pPr eaLnBrk="0" hangingPunct="0">
                <a:spcBef>
                  <a:spcPts val="375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3pPr>
              <a:lvl4pPr eaLnBrk="0" hangingPunct="0">
                <a:spcBef>
                  <a:spcPts val="375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4pPr>
              <a:lvl5pPr eaLnBrk="0" hangingPunct="0">
                <a:spcBef>
                  <a:spcPts val="375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5pPr>
              <a:lvl6pPr marL="2514600" indent="-228600" defTabSz="449263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6pPr>
              <a:lvl7pPr marL="2971800" indent="-228600" defTabSz="449263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7pPr>
              <a:lvl8pPr marL="3429000" indent="-228600" defTabSz="449263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8pPr>
              <a:lvl9pPr marL="3886200" indent="-228600" defTabSz="449263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Tx/>
                <a:buSzPct val="85000"/>
                <a:buFontTx/>
                <a:buNone/>
              </a:pPr>
              <a:r>
                <a:rPr lang="fr-FR" altLang="fr-FR" sz="2000"/>
                <a:t>Les annotations de ce type doivent être inclues dans celle de l’acteur parent, mais, contrairement à l’Included In, il ne peut y avoir d’espace vide entre deux annotations. Par contre, la valeur temporelle de chaque annotation peut être adaptée au besoin de l’annotateur.</a:t>
              </a:r>
            </a:p>
          </p:txBody>
        </p:sp>
        <p:sp>
          <p:nvSpPr>
            <p:cNvPr id="18444" name="Text Box 7"/>
            <p:cNvSpPr txBox="1">
              <a:spLocks noChangeArrowheads="1"/>
            </p:cNvSpPr>
            <p:nvPr/>
          </p:nvSpPr>
          <p:spPr bwMode="auto">
            <a:xfrm>
              <a:off x="283" y="1946"/>
              <a:ext cx="99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ts val="575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1pPr>
              <a:lvl2pPr eaLnBrk="0" hangingPunct="0">
                <a:spcBef>
                  <a:spcPts val="375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2pPr>
              <a:lvl3pPr eaLnBrk="0" hangingPunct="0">
                <a:spcBef>
                  <a:spcPts val="375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3pPr>
              <a:lvl4pPr eaLnBrk="0" hangingPunct="0">
                <a:spcBef>
                  <a:spcPts val="375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4pPr>
              <a:lvl5pPr eaLnBrk="0" hangingPunct="0">
                <a:spcBef>
                  <a:spcPts val="375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5pPr>
              <a:lvl6pPr marL="2514600" indent="-228600" defTabSz="449263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6pPr>
              <a:lvl7pPr marL="2971800" indent="-228600" defTabSz="449263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7pPr>
              <a:lvl8pPr marL="3429000" indent="-228600" defTabSz="449263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8pPr>
              <a:lvl9pPr marL="3886200" indent="-228600" defTabSz="449263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2000" b="1"/>
                <a:t>Time Subdivision</a:t>
              </a:r>
            </a:p>
          </p:txBody>
        </p:sp>
      </p:grpSp>
      <p:grpSp>
        <p:nvGrpSpPr>
          <p:cNvPr id="18437" name="Group 8"/>
          <p:cNvGrpSpPr>
            <a:grpSpLocks/>
          </p:cNvGrpSpPr>
          <p:nvPr/>
        </p:nvGrpSpPr>
        <p:grpSpPr bwMode="auto">
          <a:xfrm>
            <a:off x="449263" y="4221163"/>
            <a:ext cx="8437562" cy="701675"/>
            <a:chOff x="283" y="2659"/>
            <a:chExt cx="5315" cy="442"/>
          </a:xfrm>
        </p:grpSpPr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1202" y="2659"/>
              <a:ext cx="439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ts val="575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1pPr>
              <a:lvl2pPr eaLnBrk="0" hangingPunct="0">
                <a:spcBef>
                  <a:spcPts val="375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2pPr>
              <a:lvl3pPr eaLnBrk="0" hangingPunct="0">
                <a:spcBef>
                  <a:spcPts val="375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3pPr>
              <a:lvl4pPr eaLnBrk="0" hangingPunct="0">
                <a:spcBef>
                  <a:spcPts val="375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4pPr>
              <a:lvl5pPr eaLnBrk="0" hangingPunct="0">
                <a:spcBef>
                  <a:spcPts val="375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5pPr>
              <a:lvl6pPr marL="2514600" indent="-228600" defTabSz="449263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6pPr>
              <a:lvl7pPr marL="2971800" indent="-228600" defTabSz="449263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7pPr>
              <a:lvl8pPr marL="3429000" indent="-228600" defTabSz="449263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8pPr>
              <a:lvl9pPr marL="3886200" indent="-228600" defTabSz="449263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Tx/>
                <a:buSzPct val="85000"/>
                <a:buFontTx/>
                <a:buNone/>
              </a:pPr>
              <a:r>
                <a:rPr lang="fr-FR" altLang="fr-FR" sz="2000"/>
                <a:t>Les annotations de ce type sont une division temporellement arbitraire de celle de l’acteur parent.</a:t>
              </a:r>
            </a:p>
          </p:txBody>
        </p:sp>
        <p:sp>
          <p:nvSpPr>
            <p:cNvPr id="18442" name="Text Box 10"/>
            <p:cNvSpPr txBox="1">
              <a:spLocks noChangeArrowheads="1"/>
            </p:cNvSpPr>
            <p:nvPr/>
          </p:nvSpPr>
          <p:spPr bwMode="auto">
            <a:xfrm>
              <a:off x="283" y="2659"/>
              <a:ext cx="99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ts val="575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1pPr>
              <a:lvl2pPr eaLnBrk="0" hangingPunct="0">
                <a:spcBef>
                  <a:spcPts val="375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2pPr>
              <a:lvl3pPr eaLnBrk="0" hangingPunct="0">
                <a:spcBef>
                  <a:spcPts val="375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3pPr>
              <a:lvl4pPr eaLnBrk="0" hangingPunct="0">
                <a:spcBef>
                  <a:spcPts val="375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4pPr>
              <a:lvl5pPr eaLnBrk="0" hangingPunct="0">
                <a:spcBef>
                  <a:spcPts val="375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5pPr>
              <a:lvl6pPr marL="2514600" indent="-228600" defTabSz="449263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6pPr>
              <a:lvl7pPr marL="2971800" indent="-228600" defTabSz="449263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7pPr>
              <a:lvl8pPr marL="3429000" indent="-228600" defTabSz="449263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8pPr>
              <a:lvl9pPr marL="3886200" indent="-228600" defTabSz="449263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2000" b="1"/>
                <a:t>Symbolic Subdivision</a:t>
              </a:r>
            </a:p>
          </p:txBody>
        </p:sp>
      </p:grpSp>
      <p:grpSp>
        <p:nvGrpSpPr>
          <p:cNvPr id="18438" name="Group 11"/>
          <p:cNvGrpSpPr>
            <a:grpSpLocks/>
          </p:cNvGrpSpPr>
          <p:nvPr/>
        </p:nvGrpSpPr>
        <p:grpSpPr bwMode="auto">
          <a:xfrm>
            <a:off x="449263" y="5084763"/>
            <a:ext cx="8437562" cy="701675"/>
            <a:chOff x="283" y="3203"/>
            <a:chExt cx="5315" cy="442"/>
          </a:xfrm>
        </p:grpSpPr>
        <p:sp>
          <p:nvSpPr>
            <p:cNvPr id="18439" name="Rectangle 12"/>
            <p:cNvSpPr>
              <a:spLocks noChangeArrowheads="1"/>
            </p:cNvSpPr>
            <p:nvPr/>
          </p:nvSpPr>
          <p:spPr bwMode="auto">
            <a:xfrm>
              <a:off x="1202" y="3203"/>
              <a:ext cx="439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ts val="575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1pPr>
              <a:lvl2pPr eaLnBrk="0" hangingPunct="0">
                <a:spcBef>
                  <a:spcPts val="375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2pPr>
              <a:lvl3pPr eaLnBrk="0" hangingPunct="0">
                <a:spcBef>
                  <a:spcPts val="375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3pPr>
              <a:lvl4pPr eaLnBrk="0" hangingPunct="0">
                <a:spcBef>
                  <a:spcPts val="375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4pPr>
              <a:lvl5pPr eaLnBrk="0" hangingPunct="0">
                <a:spcBef>
                  <a:spcPts val="375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5pPr>
              <a:lvl6pPr marL="2514600" indent="-228600" defTabSz="449263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6pPr>
              <a:lvl7pPr marL="2971800" indent="-228600" defTabSz="449263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7pPr>
              <a:lvl8pPr marL="3429000" indent="-228600" defTabSz="449263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8pPr>
              <a:lvl9pPr marL="3886200" indent="-228600" defTabSz="449263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Tx/>
                <a:buSzPct val="85000"/>
                <a:buFontTx/>
                <a:buNone/>
              </a:pPr>
              <a:r>
                <a:rPr lang="fr-FR" altLang="fr-FR" sz="2000"/>
                <a:t>Les annotations de ce type sont une correspondance exacte de celle de l’acteur parent.</a:t>
              </a:r>
            </a:p>
          </p:txBody>
        </p:sp>
        <p:sp>
          <p:nvSpPr>
            <p:cNvPr id="18440" name="Text Box 13"/>
            <p:cNvSpPr txBox="1">
              <a:spLocks noChangeArrowheads="1"/>
            </p:cNvSpPr>
            <p:nvPr/>
          </p:nvSpPr>
          <p:spPr bwMode="auto">
            <a:xfrm>
              <a:off x="283" y="3203"/>
              <a:ext cx="99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ts val="575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1pPr>
              <a:lvl2pPr eaLnBrk="0" hangingPunct="0">
                <a:spcBef>
                  <a:spcPts val="375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2pPr>
              <a:lvl3pPr eaLnBrk="0" hangingPunct="0">
                <a:spcBef>
                  <a:spcPts val="375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3pPr>
              <a:lvl4pPr eaLnBrk="0" hangingPunct="0">
                <a:spcBef>
                  <a:spcPts val="375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4pPr>
              <a:lvl5pPr eaLnBrk="0" hangingPunct="0">
                <a:spcBef>
                  <a:spcPts val="375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5pPr>
              <a:lvl6pPr marL="2514600" indent="-228600" defTabSz="449263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6pPr>
              <a:lvl7pPr marL="2971800" indent="-228600" defTabSz="449263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7pPr>
              <a:lvl8pPr marL="3429000" indent="-228600" defTabSz="449263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8pPr>
              <a:lvl9pPr marL="3886200" indent="-228600" defTabSz="449263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Perpetua" charset="0"/>
                  <a:ea typeface="Microsoft YaHei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2000" b="1"/>
                <a:t>Symbolic Association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91440" anchor="b"/>
          <a:lstStyle>
            <a:lvl1pPr eaLnBrk="0" hangingPunct="0">
              <a:spcBef>
                <a:spcPts val="5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1pPr>
            <a:lvl2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2pPr>
            <a:lvl3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3pPr>
            <a:lvl4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4pPr>
            <a:lvl5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4000">
                <a:solidFill>
                  <a:srgbClr val="696464"/>
                </a:solidFill>
                <a:latin typeface="Franklin Gothic Book" charset="0"/>
              </a:rPr>
              <a:t>Les stéréotypes (représentation)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125413" y="2390775"/>
            <a:ext cx="235902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5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1pPr>
            <a:lvl2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2pPr>
            <a:lvl3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3pPr>
            <a:lvl4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4pPr>
            <a:lvl5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600" b="1"/>
              <a:t>Included In :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600" b="1"/>
              <a:t>Permet les annotations disjointes</a:t>
            </a:r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125413" y="3303588"/>
            <a:ext cx="2359025" cy="83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5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1pPr>
            <a:lvl2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2pPr>
            <a:lvl3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3pPr>
            <a:lvl4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4pPr>
            <a:lvl5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600" b="1"/>
              <a:t>Time subdivision 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600" b="1"/>
              <a:t>Division en sous partie tenant compte du temps</a:t>
            </a:r>
          </a:p>
        </p:txBody>
      </p:sp>
      <p:sp>
        <p:nvSpPr>
          <p:cNvPr id="19461" name="Text Box 10"/>
          <p:cNvSpPr txBox="1">
            <a:spLocks noChangeArrowheads="1"/>
          </p:cNvSpPr>
          <p:nvPr/>
        </p:nvSpPr>
        <p:spPr bwMode="auto">
          <a:xfrm>
            <a:off x="125413" y="4108450"/>
            <a:ext cx="23590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5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1pPr>
            <a:lvl2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2pPr>
            <a:lvl3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3pPr>
            <a:lvl4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4pPr>
            <a:lvl5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600" b="1"/>
              <a:t>Symbolic Subdivision :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600" b="1"/>
              <a:t>Division en sous partie sans information temporelle</a:t>
            </a:r>
          </a:p>
        </p:txBody>
      </p:sp>
      <p:sp>
        <p:nvSpPr>
          <p:cNvPr id="19462" name="Text Box 13"/>
          <p:cNvSpPr txBox="1">
            <a:spLocks noChangeArrowheads="1"/>
          </p:cNvSpPr>
          <p:nvPr/>
        </p:nvSpPr>
        <p:spPr bwMode="auto">
          <a:xfrm>
            <a:off x="196850" y="5310188"/>
            <a:ext cx="221456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5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1pPr>
            <a:lvl2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2pPr>
            <a:lvl3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3pPr>
            <a:lvl4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4pPr>
            <a:lvl5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600" b="1"/>
              <a:t>Symbolic Association</a:t>
            </a:r>
          </a:p>
        </p:txBody>
      </p:sp>
      <p:sp>
        <p:nvSpPr>
          <p:cNvPr id="19463" name="Text Box 4"/>
          <p:cNvSpPr txBox="1">
            <a:spLocks noChangeArrowheads="1"/>
          </p:cNvSpPr>
          <p:nvPr/>
        </p:nvSpPr>
        <p:spPr bwMode="auto">
          <a:xfrm>
            <a:off x="1098550" y="1874838"/>
            <a:ext cx="172720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5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1pPr>
            <a:lvl2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2pPr>
            <a:lvl3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3pPr>
            <a:lvl4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4pPr>
            <a:lvl5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/>
              <a:t>Acteur parent</a:t>
            </a:r>
          </a:p>
        </p:txBody>
      </p:sp>
      <p:cxnSp>
        <p:nvCxnSpPr>
          <p:cNvPr id="19464" name="Connecteur droit 18"/>
          <p:cNvCxnSpPr>
            <a:cxnSpLocks noChangeShapeType="1"/>
          </p:cNvCxnSpPr>
          <p:nvPr/>
        </p:nvCxnSpPr>
        <p:spPr bwMode="auto">
          <a:xfrm>
            <a:off x="2484438" y="2276475"/>
            <a:ext cx="5616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465" name="Connecteur droit 19"/>
          <p:cNvCxnSpPr>
            <a:cxnSpLocks noChangeShapeType="1"/>
          </p:cNvCxnSpPr>
          <p:nvPr/>
        </p:nvCxnSpPr>
        <p:spPr bwMode="auto">
          <a:xfrm>
            <a:off x="2484438" y="2997200"/>
            <a:ext cx="5616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466" name="Connecteur droit 20"/>
          <p:cNvCxnSpPr>
            <a:cxnSpLocks noChangeShapeType="1"/>
          </p:cNvCxnSpPr>
          <p:nvPr/>
        </p:nvCxnSpPr>
        <p:spPr bwMode="auto">
          <a:xfrm>
            <a:off x="2484438" y="3716338"/>
            <a:ext cx="5616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467" name="Connecteur droit 21"/>
          <p:cNvCxnSpPr>
            <a:cxnSpLocks noChangeShapeType="1"/>
          </p:cNvCxnSpPr>
          <p:nvPr/>
        </p:nvCxnSpPr>
        <p:spPr bwMode="auto">
          <a:xfrm>
            <a:off x="2484438" y="4581525"/>
            <a:ext cx="5616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468" name="Connecteur droit 22"/>
          <p:cNvCxnSpPr>
            <a:cxnSpLocks noChangeShapeType="1"/>
          </p:cNvCxnSpPr>
          <p:nvPr/>
        </p:nvCxnSpPr>
        <p:spPr bwMode="auto">
          <a:xfrm>
            <a:off x="2484438" y="5445125"/>
            <a:ext cx="5616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469" name="Connecteur droit 25"/>
          <p:cNvCxnSpPr>
            <a:cxnSpLocks noChangeShapeType="1"/>
          </p:cNvCxnSpPr>
          <p:nvPr/>
        </p:nvCxnSpPr>
        <p:spPr bwMode="auto">
          <a:xfrm flipV="1">
            <a:off x="3130550" y="2060575"/>
            <a:ext cx="1588" cy="411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470" name="Connecteur droit 28"/>
          <p:cNvCxnSpPr>
            <a:cxnSpLocks noChangeShapeType="1"/>
          </p:cNvCxnSpPr>
          <p:nvPr/>
        </p:nvCxnSpPr>
        <p:spPr bwMode="auto">
          <a:xfrm flipV="1">
            <a:off x="7089775" y="2060575"/>
            <a:ext cx="3175" cy="411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471" name="ZoneTexte 30"/>
          <p:cNvSpPr txBox="1">
            <a:spLocks noChangeArrowheads="1"/>
          </p:cNvSpPr>
          <p:nvPr/>
        </p:nvSpPr>
        <p:spPr bwMode="auto">
          <a:xfrm>
            <a:off x="2825750" y="1770063"/>
            <a:ext cx="5937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sz="1200">
                <a:solidFill>
                  <a:schemeClr val="tx1"/>
                </a:solidFill>
              </a:rPr>
              <a:t>Début</a:t>
            </a:r>
          </a:p>
        </p:txBody>
      </p:sp>
      <p:sp>
        <p:nvSpPr>
          <p:cNvPr id="19472" name="ZoneTexte 31"/>
          <p:cNvSpPr txBox="1">
            <a:spLocks noChangeArrowheads="1"/>
          </p:cNvSpPr>
          <p:nvPr/>
        </p:nvSpPr>
        <p:spPr bwMode="auto">
          <a:xfrm>
            <a:off x="6910388" y="1773238"/>
            <a:ext cx="398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sz="1200">
                <a:solidFill>
                  <a:schemeClr val="tx1"/>
                </a:solidFill>
              </a:rPr>
              <a:t>Fin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3130550" y="5300663"/>
            <a:ext cx="3962400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Etiquette qualifiant l’annotation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3130550" y="4449763"/>
            <a:ext cx="993775" cy="3603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4124325" y="4449763"/>
            <a:ext cx="995363" cy="3603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5111750" y="4449763"/>
            <a:ext cx="993775" cy="3603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6096000" y="4449763"/>
            <a:ext cx="993775" cy="3603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3130550" y="3536950"/>
            <a:ext cx="496888" cy="360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3627438" y="3536950"/>
            <a:ext cx="1492250" cy="360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5111750" y="3536950"/>
            <a:ext cx="828675" cy="360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5940425" y="3536950"/>
            <a:ext cx="1149350" cy="360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3132138" y="2781300"/>
            <a:ext cx="287337" cy="360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3851275" y="2781300"/>
            <a:ext cx="949325" cy="360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4787900" y="2781300"/>
            <a:ext cx="828675" cy="360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6156325" y="2781300"/>
            <a:ext cx="498475" cy="360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3151188" y="2060575"/>
            <a:ext cx="3938587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fr-FR"/>
          </a:p>
        </p:txBody>
      </p:sp>
      <p:sp>
        <p:nvSpPr>
          <p:cNvPr id="19487" name="ZoneTexte 29"/>
          <p:cNvSpPr txBox="1">
            <a:spLocks noChangeArrowheads="1"/>
          </p:cNvSpPr>
          <p:nvPr/>
        </p:nvSpPr>
        <p:spPr bwMode="auto">
          <a:xfrm>
            <a:off x="4410075" y="2092325"/>
            <a:ext cx="1287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>
                <a:solidFill>
                  <a:schemeClr val="tx1"/>
                </a:solidFill>
              </a:rPr>
              <a:t>Annotation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91440" anchor="b"/>
          <a:lstStyle>
            <a:lvl1pPr eaLnBrk="0" hangingPunct="0">
              <a:spcBef>
                <a:spcPts val="5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1pPr>
            <a:lvl2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2pPr>
            <a:lvl3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3pPr>
            <a:lvl4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4pPr>
            <a:lvl5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4000">
                <a:solidFill>
                  <a:srgbClr val="696464"/>
                </a:solidFill>
                <a:latin typeface="Franklin Gothic Book" charset="0"/>
              </a:rPr>
              <a:t>Vocabulaire contrôlé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914400" y="1700213"/>
            <a:ext cx="43783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1pPr>
            <a:lvl2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2pPr>
            <a:lvl3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3pPr>
            <a:lvl4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4pPr>
            <a:lvl5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9pPr>
          </a:lstStyle>
          <a:p>
            <a:pPr algn="just" eaLnBrk="1" hangingPunct="1">
              <a:buClrTx/>
              <a:buSzPct val="85000"/>
              <a:buFontTx/>
              <a:buNone/>
            </a:pPr>
            <a:r>
              <a:rPr lang="fr-FR" altLang="fr-FR" sz="2000"/>
              <a:t>L’utilisation de vocabulaire contrôlé est souhaitable dans le cas d’annotations qui se répètent régulièrement afin d’éviter les erreurs de saisie et d’uniformiser les codages.</a:t>
            </a:r>
          </a:p>
          <a:p>
            <a:pPr algn="just" eaLnBrk="1" hangingPunct="1">
              <a:buClrTx/>
              <a:buSzPct val="85000"/>
              <a:buFontTx/>
              <a:buNone/>
            </a:pPr>
            <a:endParaRPr lang="fr-FR" altLang="fr-FR" sz="2000"/>
          </a:p>
          <a:p>
            <a:pPr algn="just" eaLnBrk="1" hangingPunct="1">
              <a:buClrTx/>
              <a:buSzPct val="85000"/>
              <a:buFontTx/>
              <a:buNone/>
            </a:pPr>
            <a:r>
              <a:rPr lang="fr-FR" altLang="fr-FR" sz="2000"/>
              <a:t>Ex : dans le projet « Multimodalité », les différents types de propositions syntaxiques ont été entrés.</a:t>
            </a:r>
          </a:p>
          <a:p>
            <a:pPr algn="just" eaLnBrk="1" hangingPunct="1">
              <a:buClrTx/>
              <a:buSzPct val="85000"/>
              <a:buFontTx/>
              <a:buNone/>
            </a:pPr>
            <a:r>
              <a:rPr lang="fr-FR" altLang="fr-FR" sz="2000"/>
              <a:t>	</a:t>
            </a:r>
          </a:p>
          <a:p>
            <a:pPr algn="just" eaLnBrk="1" hangingPunct="1">
              <a:buClrTx/>
              <a:buSzPct val="85000"/>
              <a:buFontTx/>
              <a:buNone/>
            </a:pPr>
            <a:endParaRPr lang="fr-FR" altLang="fr-FR" sz="2000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628775"/>
            <a:ext cx="3465513" cy="43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Dans ELAN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2133600"/>
            <a:ext cx="626745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3978275"/>
            <a:ext cx="619125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27088" y="1589088"/>
            <a:ext cx="60483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Créer, modifier, supprimer un type linguistique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11213" y="3532188"/>
            <a:ext cx="6049962" cy="401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Créer, modifier, supprimer un vocabulaire 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contrôllé</a:t>
            </a:r>
            <a:endParaRPr lang="fr-FR" sz="20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1511" name="Connecteur droit avec flèche 8"/>
          <p:cNvCxnSpPr>
            <a:cxnSpLocks noChangeShapeType="1"/>
          </p:cNvCxnSpPr>
          <p:nvPr/>
        </p:nvCxnSpPr>
        <p:spPr bwMode="auto">
          <a:xfrm>
            <a:off x="1331913" y="1989138"/>
            <a:ext cx="2808287" cy="287337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512" name="Connecteur droit avec flèche 11"/>
          <p:cNvCxnSpPr>
            <a:cxnSpLocks noChangeShapeType="1"/>
          </p:cNvCxnSpPr>
          <p:nvPr/>
        </p:nvCxnSpPr>
        <p:spPr bwMode="auto">
          <a:xfrm>
            <a:off x="1187450" y="3933825"/>
            <a:ext cx="1223963" cy="103028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91440" anchor="b"/>
          <a:lstStyle>
            <a:lvl1pPr eaLnBrk="0" hangingPunct="0">
              <a:spcBef>
                <a:spcPts val="5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1pPr>
            <a:lvl2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2pPr>
            <a:lvl3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3pPr>
            <a:lvl4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4pPr>
            <a:lvl5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4000">
                <a:solidFill>
                  <a:srgbClr val="696464"/>
                </a:solidFill>
                <a:latin typeface="Franklin Gothic Book" charset="0"/>
              </a:rPr>
              <a:t>Création d’une grille d’annotation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914400" y="1700213"/>
            <a:ext cx="777240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273050" indent="-266700" eaLnBrk="0" hangingPunct="0">
              <a:spcBef>
                <a:spcPts val="575"/>
              </a:spcBef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6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1pPr>
            <a:lvl2pPr marL="541338" indent="-228600" eaLnBrk="0" hangingPunct="0">
              <a:spcBef>
                <a:spcPts val="375"/>
              </a:spcBef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2pPr>
            <a:lvl3pPr eaLnBrk="0" hangingPunct="0">
              <a:spcBef>
                <a:spcPts val="375"/>
              </a:spcBef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3pPr>
            <a:lvl4pPr eaLnBrk="0" hangingPunct="0">
              <a:spcBef>
                <a:spcPts val="375"/>
              </a:spcBef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4pPr>
            <a:lvl5pPr eaLnBrk="0" hangingPunct="0">
              <a:spcBef>
                <a:spcPts val="375"/>
              </a:spcBef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9pPr>
          </a:lstStyle>
          <a:p>
            <a:pPr eaLnBrk="1" hangingPunct="1">
              <a:buClrTx/>
              <a:buSzPct val="85000"/>
              <a:buFontTx/>
              <a:buNone/>
            </a:pPr>
            <a:r>
              <a:rPr lang="fr-FR" altLang="fr-FR" sz="2000"/>
              <a:t>Pour construire une grille d’annotation, il faut donc avoir défini:</a:t>
            </a:r>
          </a:p>
          <a:p>
            <a:pPr lvl="1" eaLnBrk="1" hangingPunct="1"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fr-FR" altLang="fr-FR" sz="1800"/>
              <a:t>Les acteurs à annoter</a:t>
            </a:r>
          </a:p>
          <a:p>
            <a:pPr lvl="1" eaLnBrk="1" hangingPunct="1"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fr-FR" altLang="fr-FR" sz="1800"/>
              <a:t>La hiérarchie des acteurs</a:t>
            </a:r>
          </a:p>
          <a:p>
            <a:pPr lvl="1" eaLnBrk="1" hangingPunct="1"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fr-FR" altLang="fr-FR" sz="1800"/>
              <a:t>Les types linguistiques nécessaires</a:t>
            </a:r>
          </a:p>
          <a:p>
            <a:pPr lvl="1" eaLnBrk="1" hangingPunct="1"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fr-FR" altLang="fr-FR" sz="1800"/>
              <a:t>Éventuellement les vocabulaires contrôlés adéquats</a:t>
            </a:r>
          </a:p>
          <a:p>
            <a:pPr lvl="1" eaLnBrk="1" hangingPunct="1">
              <a:buClrTx/>
              <a:buSzPct val="85000"/>
              <a:buFontTx/>
              <a:buNone/>
            </a:pPr>
            <a:endParaRPr lang="fr-FR" altLang="fr-FR" sz="1800"/>
          </a:p>
          <a:p>
            <a:pPr lvl="1" eaLnBrk="1" hangingPunct="1">
              <a:buClrTx/>
              <a:buSzPct val="85000"/>
              <a:buFontTx/>
              <a:buNone/>
            </a:pPr>
            <a:r>
              <a:rPr lang="fr-FR" altLang="fr-FR" sz="2000"/>
              <a:t>Attention, si la réflexion sur la grille se fait à partir des acteurs, dans le logiciel il faut partir dans l’ordre inverse.</a:t>
            </a:r>
          </a:p>
          <a:p>
            <a:pPr lvl="1" eaLnBrk="1" hangingPunct="1">
              <a:buClrTx/>
              <a:buSzPct val="85000"/>
              <a:buFontTx/>
              <a:buNone/>
            </a:pPr>
            <a:r>
              <a:rPr lang="fr-FR" altLang="fr-FR" sz="2000"/>
              <a:t>		</a:t>
            </a:r>
            <a:r>
              <a:rPr lang="fr-FR" altLang="fr-FR" sz="2000" b="1"/>
              <a:t>Vocabulaire contrôlé =&gt; Type linguistique =&gt; Acteur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91440" anchor="b"/>
          <a:lstStyle>
            <a:lvl1pPr eaLnBrk="0" hangingPunct="0">
              <a:spcBef>
                <a:spcPts val="5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1pPr>
            <a:lvl2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2pPr>
            <a:lvl3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3pPr>
            <a:lvl4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4pPr>
            <a:lvl5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4000">
                <a:solidFill>
                  <a:srgbClr val="696464"/>
                </a:solidFill>
                <a:latin typeface="Franklin Gothic Book" charset="0"/>
              </a:rPr>
              <a:t>Les templates (création)</a:t>
            </a: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914400" y="1700213"/>
            <a:ext cx="777240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1pPr>
            <a:lvl2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2pPr>
            <a:lvl3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3pPr>
            <a:lvl4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4pPr>
            <a:lvl5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9pPr>
          </a:lstStyle>
          <a:p>
            <a:pPr algn="just" eaLnBrk="1" hangingPunct="1">
              <a:buClrTx/>
              <a:buSzPct val="85000"/>
              <a:buFontTx/>
              <a:buNone/>
            </a:pPr>
            <a:r>
              <a:rPr lang="fr-FR" altLang="fr-FR" sz="2000"/>
              <a:t>Le « template » est la sauvegarde de la grille d’annotation avec toutes les informations définies précédemment (acteurs, hirérarchisation, type linguistique, vocabulaire contrôlé)</a:t>
            </a:r>
          </a:p>
          <a:p>
            <a:pPr algn="just" eaLnBrk="1" hangingPunct="1">
              <a:buClrTx/>
              <a:buSzPct val="85000"/>
              <a:buFontTx/>
              <a:buNone/>
            </a:pPr>
            <a:endParaRPr lang="fr-FR" altLang="fr-FR" sz="2000"/>
          </a:p>
          <a:p>
            <a:pPr algn="just" eaLnBrk="1" hangingPunct="1">
              <a:buClrTx/>
              <a:buSzPct val="85000"/>
              <a:buFontTx/>
              <a:buNone/>
            </a:pPr>
            <a:endParaRPr lang="fr-FR" altLang="fr-FR" sz="2000"/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492375"/>
            <a:ext cx="3743325" cy="361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23557" name="AutoShape 4"/>
          <p:cNvCxnSpPr>
            <a:cxnSpLocks noChangeShapeType="1"/>
          </p:cNvCxnSpPr>
          <p:nvPr/>
        </p:nvCxnSpPr>
        <p:spPr bwMode="auto">
          <a:xfrm flipV="1">
            <a:off x="2843213" y="3571875"/>
            <a:ext cx="865187" cy="142875"/>
          </a:xfrm>
          <a:prstGeom prst="straightConnector1">
            <a:avLst/>
          </a:prstGeom>
          <a:noFill/>
          <a:ln w="9360">
            <a:solidFill>
              <a:srgbClr val="AF340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884238" y="3548063"/>
            <a:ext cx="2089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5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1pPr>
            <a:lvl2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2pPr>
            <a:lvl3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3pPr>
            <a:lvl4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4pPr>
            <a:lvl5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9pPr>
          </a:lstStyle>
          <a:p>
            <a:pPr algn="just" eaLnBrk="1" hangingPunct="1">
              <a:buClrTx/>
              <a:buSzPct val="85000"/>
              <a:buFontTx/>
              <a:buNone/>
            </a:pPr>
            <a:r>
              <a:rPr lang="fr-FR" altLang="fr-FR" sz="1600"/>
              <a:t>Création d’un fichier .etf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91440" anchor="b"/>
          <a:lstStyle>
            <a:lvl1pPr eaLnBrk="0" hangingPunct="0">
              <a:spcBef>
                <a:spcPts val="5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1pPr>
            <a:lvl2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2pPr>
            <a:lvl3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3pPr>
            <a:lvl4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4pPr>
            <a:lvl5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4000">
                <a:solidFill>
                  <a:srgbClr val="696464"/>
                </a:solidFill>
                <a:latin typeface="Franklin Gothic Book" charset="0"/>
              </a:rPr>
              <a:t>Les templates (utilisation)</a:t>
            </a: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914400" y="1700213"/>
            <a:ext cx="777240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1pPr>
            <a:lvl2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2pPr>
            <a:lvl3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3pPr>
            <a:lvl4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4pPr>
            <a:lvl5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9pPr>
          </a:lstStyle>
          <a:p>
            <a:pPr eaLnBrk="1" hangingPunct="1">
              <a:buClrTx/>
              <a:buSzPct val="85000"/>
              <a:buFontTx/>
              <a:buNone/>
            </a:pPr>
            <a:r>
              <a:rPr lang="fr-FR" altLang="fr-FR" sz="2000"/>
              <a:t>Une fois le fichier .etf sauvegardé, il faut l’intégrer au moment de la création d’un nouveau fichier, après avoir sélectionné le ou les fichiers media.</a:t>
            </a:r>
          </a:p>
          <a:p>
            <a:pPr eaLnBrk="1" hangingPunct="1">
              <a:buClrTx/>
              <a:buSzPct val="85000"/>
              <a:buFontTx/>
              <a:buNone/>
            </a:pPr>
            <a:endParaRPr lang="fr-FR" altLang="fr-FR" sz="2000"/>
          </a:p>
          <a:p>
            <a:pPr eaLnBrk="1" hangingPunct="1">
              <a:buClrTx/>
              <a:buSzPct val="85000"/>
              <a:buFontTx/>
              <a:buNone/>
            </a:pPr>
            <a:endParaRPr lang="fr-FR" altLang="fr-FR" sz="2000"/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708275"/>
            <a:ext cx="602773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24581" name="AutoShape 4"/>
          <p:cNvCxnSpPr>
            <a:cxnSpLocks noChangeShapeType="1"/>
          </p:cNvCxnSpPr>
          <p:nvPr/>
        </p:nvCxnSpPr>
        <p:spPr bwMode="auto">
          <a:xfrm flipV="1">
            <a:off x="1042988" y="4005263"/>
            <a:ext cx="1368425" cy="719137"/>
          </a:xfrm>
          <a:prstGeom prst="straightConnector1">
            <a:avLst/>
          </a:prstGeom>
          <a:noFill/>
          <a:ln w="9360">
            <a:solidFill>
              <a:srgbClr val="AF340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4582" name="AutoShape 5"/>
          <p:cNvCxnSpPr>
            <a:cxnSpLocks noChangeShapeType="1"/>
          </p:cNvCxnSpPr>
          <p:nvPr/>
        </p:nvCxnSpPr>
        <p:spPr bwMode="auto">
          <a:xfrm flipH="1">
            <a:off x="5476875" y="3822700"/>
            <a:ext cx="2232025" cy="647700"/>
          </a:xfrm>
          <a:prstGeom prst="straightConnector1">
            <a:avLst/>
          </a:prstGeom>
          <a:noFill/>
          <a:ln w="9360">
            <a:solidFill>
              <a:srgbClr val="AF340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4583" name="Text Box 6"/>
          <p:cNvSpPr txBox="1">
            <a:spLocks noChangeArrowheads="1"/>
          </p:cNvSpPr>
          <p:nvPr/>
        </p:nvSpPr>
        <p:spPr bwMode="auto">
          <a:xfrm>
            <a:off x="250825" y="4652963"/>
            <a:ext cx="1008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5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1pPr>
            <a:lvl2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2pPr>
            <a:lvl3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3pPr>
            <a:lvl4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4pPr>
            <a:lvl5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9pPr>
          </a:lstStyle>
          <a:p>
            <a:pPr algn="just" eaLnBrk="1" hangingPunct="1">
              <a:buClrTx/>
              <a:buSzPct val="85000"/>
              <a:buFontTx/>
              <a:buNone/>
            </a:pPr>
            <a:r>
              <a:rPr lang="fr-FR" altLang="fr-FR" sz="1600"/>
              <a:t>Fichier .etf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91440" anchor="b"/>
          <a:lstStyle>
            <a:lvl1pPr eaLnBrk="0" hangingPunct="0">
              <a:spcBef>
                <a:spcPts val="5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1pPr>
            <a:lvl2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2pPr>
            <a:lvl3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3pPr>
            <a:lvl4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4pPr>
            <a:lvl5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4000">
                <a:solidFill>
                  <a:srgbClr val="696464"/>
                </a:solidFill>
                <a:latin typeface="Franklin Gothic Book" charset="0"/>
              </a:rPr>
              <a:t>Organisation de la session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914400" y="1700213"/>
            <a:ext cx="777240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1pPr>
            <a:lvl2pPr marL="541338" indent="-228600"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2pPr>
            <a:lvl3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3pPr>
            <a:lvl4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4pPr>
            <a:lvl5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9pPr>
          </a:lstStyle>
          <a:p>
            <a:pPr algn="just" eaLnBrk="1" hangingPunct="1">
              <a:buClrTx/>
              <a:buSzPct val="85000"/>
              <a:buFontTx/>
              <a:buNone/>
            </a:pPr>
            <a:r>
              <a:rPr lang="fr-FR" altLang="fr-FR" sz="2400"/>
              <a:t>Ce que je ne vais pas reprendre dans cette formation (sauf si besoin) :</a:t>
            </a:r>
          </a:p>
          <a:p>
            <a:pPr lvl="1" eaLnBrk="1" hangingPunct="1"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fr-FR" altLang="fr-FR"/>
              <a:t>Ouverture et présentation  générale du logiciel ;</a:t>
            </a:r>
          </a:p>
          <a:p>
            <a:pPr lvl="1" eaLnBrk="1" hangingPunct="1"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fr-FR" altLang="fr-FR"/>
              <a:t>Création d'annotations dans un template existant ;</a:t>
            </a:r>
          </a:p>
          <a:p>
            <a:pPr lvl="1" eaLnBrk="1" hangingPunct="1"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fr-FR" altLang="fr-FR"/>
              <a:t>Les modes de visualisation des annotations.</a:t>
            </a:r>
          </a:p>
          <a:p>
            <a:pPr eaLnBrk="1" hangingPunct="1">
              <a:buClrTx/>
              <a:buSzPct val="85000"/>
              <a:buFontTx/>
              <a:buNone/>
            </a:pPr>
            <a:r>
              <a:rPr lang="fr-FR" altLang="fr-FR" sz="2400"/>
              <a:t>Ce que nous allons voir ce matin :</a:t>
            </a:r>
          </a:p>
          <a:p>
            <a:pPr lvl="1" eaLnBrk="1" hangingPunct="1"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fr-FR" altLang="fr-FR"/>
              <a:t>Questions à se poser avant la création de template ;</a:t>
            </a:r>
          </a:p>
          <a:p>
            <a:pPr lvl="1" eaLnBrk="1" hangingPunct="1"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fr-FR" altLang="fr-FR"/>
              <a:t>Création de template ;</a:t>
            </a:r>
          </a:p>
          <a:p>
            <a:pPr lvl="1" eaLnBrk="1" hangingPunct="1"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fr-FR" altLang="fr-FR"/>
              <a:t>Visualisations des statistiques et réflexion sur le type d'information obtenues ;</a:t>
            </a:r>
          </a:p>
          <a:p>
            <a:pPr lvl="1" eaLnBrk="1" hangingPunct="1"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fr-FR" altLang="fr-FR"/>
              <a:t>Les différents modes de segmentation.</a:t>
            </a:r>
          </a:p>
          <a:p>
            <a:pPr eaLnBrk="1" hangingPunct="1">
              <a:buClrTx/>
              <a:buSzPct val="85000"/>
              <a:buFontTx/>
              <a:buNone/>
            </a:pPr>
            <a:endParaRPr lang="fr-FR" altLang="fr-FR" sz="2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91440" anchor="b"/>
          <a:lstStyle>
            <a:lvl1pPr eaLnBrk="0" hangingPunct="0">
              <a:spcBef>
                <a:spcPts val="5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1pPr>
            <a:lvl2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2pPr>
            <a:lvl3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3pPr>
            <a:lvl4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4pPr>
            <a:lvl5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4000">
                <a:solidFill>
                  <a:srgbClr val="696464"/>
                </a:solidFill>
                <a:latin typeface="Franklin Gothic Book" charset="0"/>
              </a:rPr>
              <a:t>Image template vide</a:t>
            </a: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5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1pPr>
            <a:lvl2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2pPr>
            <a:lvl3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3pPr>
            <a:lvl4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4pPr>
            <a:lvl5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>
                <a:latin typeface="Arial" charset="0"/>
              </a:rPr>
              <a:t>Isabelle Rousset - Formation ELAN</a:t>
            </a: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914400" y="1700213"/>
            <a:ext cx="777240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1pPr>
            <a:lvl2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2pPr>
            <a:lvl3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3pPr>
            <a:lvl4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4pPr>
            <a:lvl5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9pPr>
          </a:lstStyle>
          <a:p>
            <a:pPr eaLnBrk="1" hangingPunct="1">
              <a:buClrTx/>
              <a:buSzPct val="85000"/>
              <a:buFontTx/>
              <a:buNone/>
            </a:pPr>
            <a:r>
              <a:rPr lang="fr-FR" altLang="fr-FR" sz="2000"/>
              <a:t> </a:t>
            </a:r>
          </a:p>
          <a:p>
            <a:pPr eaLnBrk="1" hangingPunct="1">
              <a:buClrTx/>
              <a:buSzPct val="85000"/>
              <a:buFontTx/>
              <a:buNone/>
            </a:pPr>
            <a:endParaRPr lang="fr-FR" altLang="fr-FR" sz="2000"/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2771775" y="4724400"/>
            <a:ext cx="4895850" cy="7032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5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1pPr>
            <a:lvl2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2pPr>
            <a:lvl3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3pPr>
            <a:lvl4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4pPr>
            <a:lvl5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9pPr>
          </a:lstStyle>
          <a:p>
            <a:pPr algn="ctr" eaLnBrk="1" hangingPunct="1">
              <a:buClrTx/>
              <a:buSzPct val="85000"/>
              <a:buFontTx/>
              <a:buNone/>
            </a:pPr>
            <a:r>
              <a:rPr lang="fr-FR" altLang="fr-FR" sz="2000"/>
              <a:t>On obtient un fichier comprenant la vidéo, le signal sonore, et l’ensemble de la grille à annoter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91440" anchor="b"/>
          <a:lstStyle>
            <a:lvl1pPr eaLnBrk="0" hangingPunct="0">
              <a:spcBef>
                <a:spcPts val="5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1pPr>
            <a:lvl2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2pPr>
            <a:lvl3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3pPr>
            <a:lvl4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4pPr>
            <a:lvl5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4000">
                <a:solidFill>
                  <a:srgbClr val="696464"/>
                </a:solidFill>
                <a:latin typeface="Franklin Gothic Book" charset="0"/>
              </a:rPr>
              <a:t>TP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914400" y="1700213"/>
            <a:ext cx="777240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273050" indent="-266700" eaLnBrk="0" hangingPunct="0">
              <a:spcBef>
                <a:spcPts val="575"/>
              </a:spcBef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6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1pPr>
            <a:lvl2pPr marL="541338" indent="-228600" eaLnBrk="0" hangingPunct="0">
              <a:spcBef>
                <a:spcPts val="375"/>
              </a:spcBef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2pPr>
            <a:lvl3pPr eaLnBrk="0" hangingPunct="0">
              <a:spcBef>
                <a:spcPts val="375"/>
              </a:spcBef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3pPr>
            <a:lvl4pPr eaLnBrk="0" hangingPunct="0">
              <a:spcBef>
                <a:spcPts val="375"/>
              </a:spcBef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4pPr>
            <a:lvl5pPr eaLnBrk="0" hangingPunct="0">
              <a:spcBef>
                <a:spcPts val="375"/>
              </a:spcBef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9pPr>
          </a:lstStyle>
          <a:p>
            <a:pPr eaLnBrk="1" hangingPunct="1">
              <a:buClrTx/>
              <a:buSzPct val="85000"/>
              <a:buFontTx/>
              <a:buNone/>
            </a:pPr>
            <a:r>
              <a:rPr lang="fr-FR" altLang="fr-FR" sz="2000"/>
              <a:t>Avec la vidéo de votre choix, proposer un template permettant de récupérer les informations suivantes :</a:t>
            </a:r>
          </a:p>
          <a:p>
            <a:pPr lvl="1" eaLnBrk="1" hangingPunct="1"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fr-FR" altLang="fr-FR" sz="2000"/>
              <a:t>Les paroles d'un premier intervenant ;</a:t>
            </a:r>
          </a:p>
          <a:p>
            <a:pPr lvl="1" eaLnBrk="1" hangingPunct="1"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fr-FR" altLang="fr-FR" sz="2000"/>
              <a:t>Les gestes manuels de cet intervenant ;</a:t>
            </a:r>
          </a:p>
          <a:p>
            <a:pPr lvl="1" eaLnBrk="1" hangingPunct="1"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fr-FR" altLang="fr-FR" sz="2000"/>
              <a:t>Les regards de cet intervenant ;</a:t>
            </a:r>
          </a:p>
          <a:p>
            <a:pPr lvl="1" eaLnBrk="1" hangingPunct="1"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fr-FR" altLang="fr-FR" sz="2000"/>
              <a:t>La durée de la parole, des gestes manuels et des regards ;</a:t>
            </a:r>
          </a:p>
          <a:p>
            <a:pPr lvl="1" eaLnBrk="1" hangingPunct="1"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fr-FR" altLang="fr-FR" sz="2000"/>
              <a:t>Les chevauchements entre parole, gestes manuels et regards ;</a:t>
            </a:r>
          </a:p>
          <a:p>
            <a:pPr lvl="1" eaLnBrk="1" hangingPunct="1"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fr-FR" altLang="fr-FR" sz="2000"/>
              <a:t>1 catégorisation de la parole (type de proposition), des gestes manuels (phase du geste), des regards (direction) avec pour chacun, le nombre d'occurrences et leur durée ;</a:t>
            </a:r>
          </a:p>
          <a:p>
            <a:pPr lvl="1" eaLnBrk="1" hangingPunct="1"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fr-FR" altLang="fr-FR" sz="2000"/>
              <a:t>Les moments sans parole, ni geste manuel, ni regard (fonction gaps, qui fonctionne comme chevauchement au niveau de hiérarchies).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91440" anchor="b"/>
          <a:lstStyle>
            <a:lvl1pPr eaLnBrk="0" hangingPunct="0">
              <a:spcBef>
                <a:spcPts val="5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1pPr>
            <a:lvl2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2pPr>
            <a:lvl3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3pPr>
            <a:lvl4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4pPr>
            <a:lvl5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4000">
                <a:solidFill>
                  <a:srgbClr val="696464"/>
                </a:solidFill>
                <a:latin typeface="Franklin Gothic Book" charset="0"/>
              </a:rPr>
              <a:t>Annotation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914400" y="1700213"/>
            <a:ext cx="5386388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1pPr>
            <a:lvl2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2pPr>
            <a:lvl3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3pPr>
            <a:lvl4pPr marL="817563"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4pPr>
            <a:lvl5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9pPr>
          </a:lstStyle>
          <a:p>
            <a:pPr eaLnBrk="1" hangingPunct="1">
              <a:buClrTx/>
              <a:buSzPct val="85000"/>
              <a:buFontTx/>
              <a:buNone/>
            </a:pPr>
            <a:r>
              <a:rPr lang="fr-FR" altLang="fr-FR" sz="2800"/>
              <a:t>Il ne reste plus qu’à annoter !</a:t>
            </a:r>
          </a:p>
          <a:p>
            <a:pPr algn="just" eaLnBrk="1" hangingPunct="1">
              <a:buClrTx/>
              <a:buSzPct val="85000"/>
              <a:buFontTx/>
              <a:buNone/>
            </a:pPr>
            <a:endParaRPr lang="fr-FR" altLang="fr-FR" sz="2000"/>
          </a:p>
          <a:p>
            <a:pPr algn="just" eaLnBrk="1" hangingPunct="1">
              <a:buClrTx/>
              <a:buSzPct val="85000"/>
              <a:buFontTx/>
              <a:buNone/>
            </a:pPr>
            <a:r>
              <a:rPr lang="fr-FR" altLang="fr-FR" sz="2000"/>
              <a:t>Depuis la version 4.1, ELAN propose plusieurs modes permettant de transcrire et d’annoter plus facilement :</a:t>
            </a:r>
          </a:p>
          <a:p>
            <a:pPr lvl="2" algn="just" eaLnBrk="1" hangingPunct="1">
              <a:buClr>
                <a:srgbClr val="E6B1AB"/>
              </a:buClr>
              <a:buSzPct val="85000"/>
              <a:buFont typeface="Wingdings 2" charset="2"/>
              <a:buChar char=""/>
            </a:pPr>
            <a:r>
              <a:rPr lang="fr-FR" altLang="fr-FR"/>
              <a:t>Mode de segmentation : découpage temporel ;</a:t>
            </a:r>
          </a:p>
          <a:p>
            <a:pPr lvl="2" algn="just" eaLnBrk="1" hangingPunct="1">
              <a:buClr>
                <a:srgbClr val="E6B1AB"/>
              </a:buClr>
              <a:buSzPct val="85000"/>
              <a:buFont typeface="Wingdings 2" charset="2"/>
              <a:buChar char=""/>
            </a:pPr>
            <a:r>
              <a:rPr lang="fr-FR" altLang="fr-FR"/>
              <a:t>Mode de transcription : remplissage facilité des annotations ;</a:t>
            </a:r>
          </a:p>
          <a:p>
            <a:pPr lvl="2" algn="just" eaLnBrk="1" hangingPunct="1">
              <a:buClr>
                <a:srgbClr val="E6B1AB"/>
              </a:buClr>
              <a:buSzPct val="85000"/>
              <a:buFont typeface="Wingdings 2" charset="2"/>
              <a:buChar char=""/>
            </a:pPr>
            <a:r>
              <a:rPr lang="fr-FR" altLang="fr-FR"/>
              <a:t>Mode d’annotation = mode traditionnel : permettant l’analyse et la visualisation des informations.</a:t>
            </a:r>
            <a:endParaRPr lang="fr-FR" altLang="fr-FR" sz="1800"/>
          </a:p>
          <a:p>
            <a:pPr lvl="3" indent="0" eaLnBrk="1" hangingPunct="1">
              <a:spcBef>
                <a:spcPts val="575"/>
              </a:spcBef>
              <a:buClrTx/>
              <a:buSzPct val="80000"/>
              <a:buFontTx/>
              <a:buNone/>
            </a:pPr>
            <a:endParaRPr lang="fr-FR" altLang="fr-FR" sz="1800"/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2333625"/>
            <a:ext cx="2470150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91440" anchor="b"/>
          <a:lstStyle>
            <a:lvl1pPr eaLnBrk="0" hangingPunct="0">
              <a:spcBef>
                <a:spcPts val="5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1pPr>
            <a:lvl2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2pPr>
            <a:lvl3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3pPr>
            <a:lvl4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4pPr>
            <a:lvl5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4000">
                <a:solidFill>
                  <a:srgbClr val="696464"/>
                </a:solidFill>
                <a:latin typeface="Franklin Gothic Book" charset="0"/>
              </a:rPr>
              <a:t>Mode de segmentation</a:t>
            </a: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827088" y="1773238"/>
            <a:ext cx="8066087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575"/>
              </a:spcBef>
              <a:buClrTx/>
              <a:buSzPct val="85000"/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Perpetua" charset="0"/>
              </a:rPr>
              <a:t>Il y a 3 modes de segmentation (attention d'être dans le bon acteur – fenêtre du bas) </a:t>
            </a:r>
          </a:p>
          <a:p>
            <a:pPr lvl="1">
              <a:spcBef>
                <a:spcPts val="375"/>
              </a:spcBef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fr-FR" altLang="fr-FR" sz="2000">
                <a:solidFill>
                  <a:srgbClr val="000000"/>
                </a:solidFill>
                <a:latin typeface="Perpetua" charset="0"/>
              </a:rPr>
              <a:t>Deux frappes par annotation : chaque frappe correspond à une borne (première et dernière d'une seule annotation) ; </a:t>
            </a:r>
          </a:p>
          <a:p>
            <a:pPr lvl="1">
              <a:spcBef>
                <a:spcPts val="375"/>
              </a:spcBef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fr-FR" altLang="fr-FR" sz="2000">
                <a:solidFill>
                  <a:srgbClr val="000000"/>
                </a:solidFill>
                <a:latin typeface="Perpetua" charset="0"/>
              </a:rPr>
              <a:t>Une frappe par annotation : la première correspond au début des annotations, à partir de la deuxième, cela correspond à la borne finale de la première annotation qui est aussi la borne de début de l'annotation suivante ; </a:t>
            </a:r>
          </a:p>
          <a:p>
            <a:pPr lvl="1">
              <a:spcBef>
                <a:spcPts val="375"/>
              </a:spcBef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fr-FR" altLang="fr-FR" sz="2000">
                <a:solidFill>
                  <a:srgbClr val="000000"/>
                </a:solidFill>
                <a:latin typeface="Perpetua" charset="0"/>
              </a:rPr>
              <a:t>Une annotation par touche pressée : chaque clic crée une annotation d'une durée définie ;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91440" anchor="b"/>
          <a:lstStyle>
            <a:lvl1pPr eaLnBrk="0" hangingPunct="0">
              <a:spcBef>
                <a:spcPts val="5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1pPr>
            <a:lvl2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2pPr>
            <a:lvl3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3pPr>
            <a:lvl4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4pPr>
            <a:lvl5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4000">
                <a:solidFill>
                  <a:srgbClr val="696464"/>
                </a:solidFill>
                <a:latin typeface="Franklin Gothic Book" charset="0"/>
              </a:rPr>
              <a:t>Mode de transcription</a:t>
            </a: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914400" y="1700213"/>
            <a:ext cx="777240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273050" indent="-266700" eaLnBrk="0" hangingPunct="0">
              <a:spcBef>
                <a:spcPts val="575"/>
              </a:spcBef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6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1pPr>
            <a:lvl2pPr marL="541338" indent="-228600" eaLnBrk="0" hangingPunct="0">
              <a:spcBef>
                <a:spcPts val="375"/>
              </a:spcBef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2pPr>
            <a:lvl3pPr eaLnBrk="0" hangingPunct="0">
              <a:spcBef>
                <a:spcPts val="375"/>
              </a:spcBef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3pPr>
            <a:lvl4pPr eaLnBrk="0" hangingPunct="0">
              <a:spcBef>
                <a:spcPts val="375"/>
              </a:spcBef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4pPr>
            <a:lvl5pPr eaLnBrk="0" hangingPunct="0">
              <a:spcBef>
                <a:spcPts val="375"/>
              </a:spcBef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9pPr>
          </a:lstStyle>
          <a:p>
            <a:pPr eaLnBrk="1" hangingPunct="1">
              <a:buClrTx/>
              <a:buSzPct val="85000"/>
              <a:buFontTx/>
              <a:buNone/>
            </a:pPr>
            <a:r>
              <a:rPr lang="fr-FR" altLang="fr-FR" sz="2000"/>
              <a:t>Ce mode vous permet d'avoir accès aux annotations vides que vous avez créer avec le mode segmentation. Vous devez sélectionner les annotations à remplir par type liguistique.</a:t>
            </a:r>
          </a:p>
          <a:p>
            <a:pPr eaLnBrk="1" hangingPunct="1">
              <a:buClrTx/>
              <a:buSzPct val="85000"/>
              <a:buFontTx/>
              <a:buNone/>
            </a:pPr>
            <a:r>
              <a:rPr lang="fr-FR" altLang="fr-FR" sz="2000"/>
              <a:t>Si vous cliquez sur une annotation, la lecture de la vidéo et du son est lancée automatiquement (sauf si vous décliquez 'Automatic blayback') et peut être mis en boucle.</a:t>
            </a:r>
          </a:p>
          <a:p>
            <a:pPr eaLnBrk="1" hangingPunct="1">
              <a:buClrTx/>
              <a:buSzPct val="85000"/>
              <a:buFontTx/>
              <a:buNone/>
            </a:pPr>
            <a:r>
              <a:rPr lang="fr-FR" altLang="fr-FR" sz="2000"/>
              <a:t>Vous pouvez taper directement vos textes dans la fenêtre de droite plus simplement que dans le mode annotation. </a:t>
            </a:r>
          </a:p>
          <a:p>
            <a:pPr eaLnBrk="1" hangingPunct="1">
              <a:buClrTx/>
              <a:buSzPct val="85000"/>
              <a:buFontTx/>
              <a:buNone/>
            </a:pPr>
            <a:endParaRPr lang="fr-FR" altLang="fr-FR" sz="2000"/>
          </a:p>
          <a:p>
            <a:pPr lvl="1" eaLnBrk="1" hangingPunct="1">
              <a:buClrTx/>
              <a:buSzPct val="85000"/>
              <a:buFontTx/>
              <a:buNone/>
            </a:pPr>
            <a:r>
              <a:rPr lang="fr-FR" altLang="fr-FR" sz="2000"/>
              <a:t>	</a:t>
            </a:r>
            <a:r>
              <a:rPr lang="fr-FR" altLang="fr-FR" sz="2000" b="1"/>
              <a:t>=&gt; Ce mode est prévu pour les transcriptions de premier niveau. Tout ce qui concerne les annotations avec analyse nécessitant une vision plus globale se fait dans le mode annotation.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91440" anchor="b"/>
          <a:lstStyle>
            <a:lvl1pPr eaLnBrk="0" hangingPunct="0">
              <a:spcBef>
                <a:spcPts val="5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1pPr>
            <a:lvl2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2pPr>
            <a:lvl3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3pPr>
            <a:lvl4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4pPr>
            <a:lvl5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4000">
                <a:solidFill>
                  <a:srgbClr val="696464"/>
                </a:solidFill>
                <a:latin typeface="Franklin Gothic Book" charset="0"/>
              </a:rPr>
              <a:t>Mode d'annotation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827088" y="1773238"/>
            <a:ext cx="4321175" cy="4451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575"/>
              </a:spcBef>
              <a:buClrTx/>
              <a:buSzPct val="85000"/>
              <a:buFontTx/>
              <a:buNone/>
              <a:defRPr/>
            </a:pPr>
            <a:r>
              <a:rPr lang="fr-FR" sz="2000" dirty="0">
                <a:solidFill>
                  <a:srgbClr val="000000"/>
                </a:solidFill>
                <a:latin typeface="Perpetua" pitchFamily="16" charset="0"/>
              </a:rPr>
              <a:t>Rappel sur la création d’annotations :  </a:t>
            </a:r>
          </a:p>
          <a:p>
            <a:pPr lvl="1">
              <a:spcBef>
                <a:spcPts val="375"/>
              </a:spcBef>
              <a:buClr>
                <a:srgbClr val="9B2D1F"/>
              </a:buClr>
              <a:buSzPct val="85000"/>
              <a:buFont typeface="Wingdings 2" pitchFamily="16" charset="2"/>
              <a:buChar char=""/>
              <a:defRPr/>
            </a:pPr>
            <a:r>
              <a:rPr lang="fr-FR" sz="2000" dirty="0">
                <a:solidFill>
                  <a:srgbClr val="000000"/>
                </a:solidFill>
                <a:latin typeface="Perpetua" pitchFamily="16" charset="0"/>
              </a:rPr>
              <a:t>On sélectionne la séquence temporelle souhaitée ; </a:t>
            </a:r>
          </a:p>
          <a:p>
            <a:pPr lvl="1">
              <a:spcBef>
                <a:spcPts val="375"/>
              </a:spcBef>
              <a:buClr>
                <a:srgbClr val="9B2D1F"/>
              </a:buClr>
              <a:buSzPct val="85000"/>
              <a:buFont typeface="Wingdings 2" pitchFamily="16" charset="2"/>
              <a:buChar char=""/>
              <a:defRPr/>
            </a:pPr>
            <a:r>
              <a:rPr lang="fr-FR" sz="2000" dirty="0">
                <a:solidFill>
                  <a:srgbClr val="000000"/>
                </a:solidFill>
                <a:latin typeface="Perpetua" pitchFamily="16" charset="0"/>
              </a:rPr>
              <a:t>On double-clique sur la ligne à annoter  ; </a:t>
            </a:r>
          </a:p>
          <a:p>
            <a:pPr lvl="1">
              <a:spcBef>
                <a:spcPts val="375"/>
              </a:spcBef>
              <a:buClr>
                <a:srgbClr val="9B2D1F"/>
              </a:buClr>
              <a:buSzPct val="85000"/>
              <a:buFont typeface="Wingdings 2" pitchFamily="16" charset="2"/>
              <a:buChar char=""/>
              <a:defRPr/>
            </a:pPr>
            <a:r>
              <a:rPr lang="fr-FR" sz="2000" dirty="0">
                <a:solidFill>
                  <a:srgbClr val="000000"/>
                </a:solidFill>
                <a:latin typeface="Perpetua" pitchFamily="16" charset="0"/>
              </a:rPr>
              <a:t>On entre son texte ;</a:t>
            </a:r>
          </a:p>
          <a:p>
            <a:pPr lvl="1">
              <a:spcBef>
                <a:spcPts val="375"/>
              </a:spcBef>
              <a:buClr>
                <a:srgbClr val="9B2D1F"/>
              </a:buClr>
              <a:buSzPct val="85000"/>
              <a:buFont typeface="Wingdings 2" pitchFamily="16" charset="2"/>
              <a:buChar char=""/>
              <a:defRPr/>
            </a:pPr>
            <a:r>
              <a:rPr lang="fr-FR" sz="2000" dirty="0">
                <a:solidFill>
                  <a:srgbClr val="000000"/>
                </a:solidFill>
                <a:latin typeface="Perpetua" pitchFamily="16" charset="0"/>
              </a:rPr>
              <a:t>On clique sur « Entrée » pour valider. </a:t>
            </a:r>
          </a:p>
          <a:p>
            <a:pPr marL="457200" lvl="1" indent="0" algn="ctr">
              <a:spcBef>
                <a:spcPts val="375"/>
              </a:spcBef>
              <a:buClr>
                <a:srgbClr val="9B2D1F"/>
              </a:buClr>
              <a:buSzPct val="85000"/>
              <a:buFont typeface="Times New Roman" pitchFamily="16" charset="0"/>
              <a:buNone/>
              <a:defRPr/>
            </a:pPr>
            <a:endParaRPr lang="fr-FR" sz="2000" b="1" dirty="0">
              <a:solidFill>
                <a:srgbClr val="000000"/>
              </a:solidFill>
              <a:latin typeface="Perpetua" pitchFamily="16" charset="0"/>
            </a:endParaRPr>
          </a:p>
          <a:p>
            <a:pPr marL="0" lvl="1" indent="0" algn="ctr">
              <a:spcBef>
                <a:spcPts val="375"/>
              </a:spcBef>
              <a:buClr>
                <a:srgbClr val="9B2D1F"/>
              </a:buClr>
              <a:buSzPct val="85000"/>
              <a:buFont typeface="Times New Roman" pitchFamily="16" charset="0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Perpetua" pitchFamily="16" charset="0"/>
              </a:rPr>
              <a:t>Il existe ensuite plusieurs fonctionnalités permettant d’aider à l’annotation. </a:t>
            </a:r>
          </a:p>
          <a:p>
            <a:pPr marL="457200" lvl="1" indent="0">
              <a:spcBef>
                <a:spcPts val="375"/>
              </a:spcBef>
              <a:buClr>
                <a:srgbClr val="9B2D1F"/>
              </a:buClr>
              <a:buSzPct val="85000"/>
              <a:buFont typeface="Times New Roman" pitchFamily="16" charset="0"/>
              <a:buNone/>
              <a:defRPr/>
            </a:pPr>
            <a:endParaRPr lang="fr-FR" sz="2000" dirty="0">
              <a:solidFill>
                <a:srgbClr val="000000"/>
              </a:solidFill>
              <a:latin typeface="Perpetua" pitchFamily="16" charset="0"/>
            </a:endParaRP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1773238"/>
            <a:ext cx="3832225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Insertion de médias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fr-FR" dirty="0" smtClean="0"/>
              <a:t>Dans l’onglet ‘Edition’ -&gt; ‘Fichiers liés’</a:t>
            </a:r>
          </a:p>
          <a:p>
            <a:pPr algn="just">
              <a:buFont typeface="Times New Roman" pitchFamily="16" charset="0"/>
              <a:buNone/>
              <a:defRPr/>
            </a:pPr>
            <a:endParaRPr lang="fr-FR" dirty="0"/>
          </a:p>
          <a:p>
            <a:pPr lvl="1" algn="just">
              <a:buClr>
                <a:srgbClr val="9B2D1F"/>
              </a:buClr>
              <a:buSzPct val="85000"/>
              <a:buFont typeface="Wingdings 2" pitchFamily="16" charset="2"/>
              <a:buChar char=""/>
              <a:defRPr/>
            </a:pPr>
            <a:r>
              <a:rPr lang="fr-FR" sz="2000" kern="1200" dirty="0">
                <a:cs typeface="+mn-cs"/>
              </a:rPr>
              <a:t>Il est possible de mettre plusieurs fichiers vidéos et/ou audio.</a:t>
            </a:r>
          </a:p>
          <a:p>
            <a:pPr marL="457200" lvl="1" indent="0" algn="just">
              <a:buClr>
                <a:srgbClr val="9B2D1F"/>
              </a:buClr>
              <a:buSzPct val="85000"/>
              <a:buFont typeface="Times New Roman" pitchFamily="16" charset="0"/>
              <a:buNone/>
              <a:defRPr/>
            </a:pPr>
            <a:r>
              <a:rPr lang="fr-FR" sz="2000" kern="1200" dirty="0" smtClean="0">
                <a:cs typeface="+mn-cs"/>
              </a:rPr>
              <a:t>	Attention</a:t>
            </a:r>
            <a:r>
              <a:rPr lang="fr-FR" sz="2000" kern="1200" dirty="0">
                <a:cs typeface="+mn-cs"/>
              </a:rPr>
              <a:t>, plusieurs fichiers vidéos peuvent apporter des informations </a:t>
            </a:r>
            <a:r>
              <a:rPr lang="fr-FR" sz="2000" kern="1200" dirty="0" smtClean="0">
                <a:cs typeface="+mn-cs"/>
              </a:rPr>
              <a:t>	supplémentaires</a:t>
            </a:r>
            <a:r>
              <a:rPr lang="fr-FR" sz="2000" kern="1200" dirty="0">
                <a:cs typeface="+mn-cs"/>
              </a:rPr>
              <a:t>, plusieurs fichiers </a:t>
            </a:r>
            <a:r>
              <a:rPr lang="fr-FR" sz="2000" kern="1200" dirty="0" err="1">
                <a:cs typeface="+mn-cs"/>
              </a:rPr>
              <a:t>audios</a:t>
            </a:r>
            <a:r>
              <a:rPr lang="fr-FR" sz="2000" kern="1200" dirty="0">
                <a:cs typeface="+mn-cs"/>
              </a:rPr>
              <a:t> sont souvent difficilement </a:t>
            </a:r>
            <a:r>
              <a:rPr lang="fr-FR" sz="2000" kern="1200" dirty="0" smtClean="0">
                <a:cs typeface="+mn-cs"/>
              </a:rPr>
              <a:t>	audibles</a:t>
            </a:r>
            <a:r>
              <a:rPr lang="fr-FR" sz="2000" kern="1200" dirty="0">
                <a:cs typeface="+mn-cs"/>
              </a:rPr>
              <a:t>.</a:t>
            </a: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57338"/>
            <a:ext cx="72580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Mise en pratique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827088" y="1773238"/>
            <a:ext cx="8066087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575"/>
              </a:spcBef>
              <a:buClrTx/>
              <a:buSzPct val="85000"/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Perpetua" charset="0"/>
              </a:rPr>
              <a:t>Dans la deuxième partie de cette matinée, vous allez travailler sur vos données.</a:t>
            </a:r>
          </a:p>
          <a:p>
            <a:pPr lvl="1">
              <a:spcBef>
                <a:spcPts val="375"/>
              </a:spcBef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fr-FR" altLang="fr-FR" sz="2000">
                <a:solidFill>
                  <a:srgbClr val="000000"/>
                </a:solidFill>
                <a:latin typeface="Perpetua" charset="0"/>
              </a:rPr>
              <a:t>Formalisation des informations à produire grâce à votre corpus ; </a:t>
            </a:r>
          </a:p>
          <a:p>
            <a:pPr lvl="1">
              <a:spcBef>
                <a:spcPts val="375"/>
              </a:spcBef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fr-FR" altLang="fr-FR" sz="2000">
                <a:solidFill>
                  <a:srgbClr val="000000"/>
                </a:solidFill>
                <a:latin typeface="Perpetua" charset="0"/>
              </a:rPr>
              <a:t>Réalisation d’un template sur papier ; </a:t>
            </a:r>
          </a:p>
          <a:p>
            <a:pPr lvl="1">
              <a:spcBef>
                <a:spcPts val="375"/>
              </a:spcBef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fr-FR" altLang="fr-FR" sz="2000">
                <a:solidFill>
                  <a:srgbClr val="000000"/>
                </a:solidFill>
                <a:latin typeface="Perpetua" charset="0"/>
              </a:rPr>
              <a:t>Passage à ELAN ;</a:t>
            </a:r>
          </a:p>
          <a:p>
            <a:pPr lvl="1">
              <a:spcBef>
                <a:spcPts val="375"/>
              </a:spcBef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fr-FR" altLang="fr-FR" sz="2000">
                <a:solidFill>
                  <a:srgbClr val="000000"/>
                </a:solidFill>
                <a:latin typeface="Perpetua" charset="0"/>
              </a:rPr>
              <a:t>Présentation au groupe et discussions, avis, conseils.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91440" anchor="b"/>
          <a:lstStyle>
            <a:lvl1pPr eaLnBrk="0" hangingPunct="0">
              <a:spcBef>
                <a:spcPts val="5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1pPr>
            <a:lvl2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2pPr>
            <a:lvl3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3pPr>
            <a:lvl4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4pPr>
            <a:lvl5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4000">
                <a:solidFill>
                  <a:srgbClr val="696464"/>
                </a:solidFill>
                <a:latin typeface="Franklin Gothic Book" charset="0"/>
              </a:rPr>
              <a:t>Création du template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914400" y="1700213"/>
            <a:ext cx="777240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273050" indent="-266700" eaLnBrk="0" hangingPunct="0">
              <a:spcBef>
                <a:spcPts val="575"/>
              </a:spcBef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6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1pPr>
            <a:lvl2pPr eaLnBrk="0" hangingPunct="0">
              <a:spcBef>
                <a:spcPts val="375"/>
              </a:spcBef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2pPr>
            <a:lvl3pPr eaLnBrk="0" hangingPunct="0">
              <a:spcBef>
                <a:spcPts val="375"/>
              </a:spcBef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3pPr>
            <a:lvl4pPr eaLnBrk="0" hangingPunct="0">
              <a:spcBef>
                <a:spcPts val="375"/>
              </a:spcBef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4pPr>
            <a:lvl5pPr eaLnBrk="0" hangingPunct="0">
              <a:spcBef>
                <a:spcPts val="375"/>
              </a:spcBef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9pPr>
          </a:lstStyle>
          <a:p>
            <a:pPr eaLnBrk="1" hangingPunct="1">
              <a:buClrTx/>
              <a:buSzPct val="85000"/>
              <a:buFontTx/>
              <a:buNone/>
            </a:pPr>
            <a:r>
              <a:rPr lang="fr-FR" altLang="fr-FR" sz="2000"/>
              <a:t>Créer un template sous ELAN, c’est</a:t>
            </a:r>
          </a:p>
          <a:p>
            <a:pPr algn="just" eaLnBrk="1" hangingPunct="1"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fr-FR" altLang="fr-FR" sz="2000"/>
              <a:t>Définir les informations attendues au niveau des analyses </a:t>
            </a:r>
          </a:p>
          <a:p>
            <a:pPr algn="just" eaLnBrk="1" hangingPunct="1"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fr-FR" altLang="fr-FR" sz="2000"/>
              <a:t>Mettre au clair les liens entre ces informations (temporel, hiérarchique, etc.)</a:t>
            </a:r>
          </a:p>
          <a:p>
            <a:pPr algn="just" eaLnBrk="1" hangingPunct="1"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fr-FR" altLang="fr-FR" sz="2000"/>
              <a:t>Formaliser ces relations dans le logiciel (acteur, lien entre eux, type linguistique, vocabulaire contrôlé)</a:t>
            </a:r>
          </a:p>
          <a:p>
            <a:pPr algn="just" eaLnBrk="1" hangingPunct="1">
              <a:buClrTx/>
              <a:buSzPct val="85000"/>
              <a:buFontTx/>
              <a:buNone/>
            </a:pPr>
            <a:endParaRPr lang="fr-FR" altLang="fr-FR" sz="2000"/>
          </a:p>
          <a:p>
            <a:pPr eaLnBrk="1" hangingPunct="1">
              <a:buClrTx/>
              <a:buFontTx/>
              <a:buNone/>
            </a:pPr>
            <a:r>
              <a:rPr lang="fr-FR" altLang="fr-FR" sz="2000"/>
              <a:t>C'est un travail long, par exemple du projet ANR « Multimodalité » de Jean-Marc Colletta où nous avons mis en place un template et un manuel de codage (présentation cet après-midi)</a:t>
            </a:r>
          </a:p>
          <a:p>
            <a:pPr algn="just" eaLnBrk="1" hangingPunct="1">
              <a:buClrTx/>
              <a:buFontTx/>
              <a:buNone/>
            </a:pPr>
            <a:r>
              <a:rPr lang="fr-FR" altLang="fr-FR" sz="2000" b="1">
                <a:solidFill>
                  <a:srgbClr val="FF0000"/>
                </a:solidFill>
              </a:rPr>
              <a:t>Il y a eu au moins 7 ou 8 versions successives pour mettre au point la grille définitive d’annotation, avec réunion des différents utilisateurs pour la faire évoluer en fonction des problématiques rencontrées lors de l’annotation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5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1pPr>
            <a:lvl2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2pPr>
            <a:lvl3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3pPr>
            <a:lvl4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4pPr>
            <a:lvl5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>
                <a:latin typeface="Arial" charset="0"/>
              </a:rPr>
              <a:t>Isabelle Rousset - Formation ELAN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080500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91440" anchor="b"/>
          <a:lstStyle>
            <a:lvl1pPr eaLnBrk="0" hangingPunct="0">
              <a:spcBef>
                <a:spcPts val="5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1pPr>
            <a:lvl2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2pPr>
            <a:lvl3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3pPr>
            <a:lvl4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4pPr>
            <a:lvl5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4000">
                <a:solidFill>
                  <a:srgbClr val="696464"/>
                </a:solidFill>
                <a:latin typeface="Franklin Gothic Book" charset="0"/>
              </a:rPr>
              <a:t>Les questions à se poser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914400" y="1700213"/>
            <a:ext cx="7772400" cy="459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273050" indent="-266700" eaLnBrk="0" hangingPunct="0">
              <a:spcBef>
                <a:spcPts val="575"/>
              </a:spcBef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6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1pPr>
            <a:lvl2pPr eaLnBrk="0" hangingPunct="0">
              <a:spcBef>
                <a:spcPts val="375"/>
              </a:spcBef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2pPr>
            <a:lvl3pPr marL="815975" eaLnBrk="0" hangingPunct="0">
              <a:spcBef>
                <a:spcPts val="375"/>
              </a:spcBef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3pPr>
            <a:lvl4pPr eaLnBrk="0" hangingPunct="0">
              <a:spcBef>
                <a:spcPts val="375"/>
              </a:spcBef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4pPr>
            <a:lvl5pPr eaLnBrk="0" hangingPunct="0">
              <a:spcBef>
                <a:spcPts val="375"/>
              </a:spcBef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9pPr>
          </a:lstStyle>
          <a:p>
            <a:pPr eaLnBrk="1" hangingPunct="1">
              <a:buClrTx/>
              <a:buSzPct val="85000"/>
              <a:buFontTx/>
              <a:buNone/>
            </a:pPr>
            <a:r>
              <a:rPr lang="fr-FR" altLang="fr-FR" sz="2200"/>
              <a:t>Pour construire un template utilisable et pertinent, il faut se poser un certain nombre de questions :</a:t>
            </a:r>
          </a:p>
          <a:p>
            <a:pPr algn="just" eaLnBrk="1" hangingPunct="1"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fr-FR" altLang="fr-FR" sz="2200"/>
              <a:t>Quelles sont les données dont je veux disposer :</a:t>
            </a:r>
          </a:p>
          <a:p>
            <a:pPr lvl="2" eaLnBrk="1" hangingPunct="1">
              <a:buClr>
                <a:srgbClr val="E6B1AB"/>
              </a:buClr>
              <a:buSzPct val="85000"/>
              <a:buFont typeface="Wingdings 2" charset="2"/>
              <a:buChar char=""/>
            </a:pPr>
            <a:r>
              <a:rPr lang="fr-FR" altLang="fr-FR" sz="2200"/>
              <a:t>Parole, gestes, 1 ou plusieurs intervenants, etc</a:t>
            </a:r>
          </a:p>
          <a:p>
            <a:pPr algn="just" eaLnBrk="1" hangingPunct="1"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fr-FR" altLang="fr-FR" sz="2200"/>
              <a:t>Quelles informations voulons-nous sur ces données :</a:t>
            </a:r>
          </a:p>
          <a:p>
            <a:pPr lvl="2" eaLnBrk="1" hangingPunct="1">
              <a:buClr>
                <a:srgbClr val="E6B1AB"/>
              </a:buClr>
              <a:buSzPct val="85000"/>
              <a:buFont typeface="Wingdings 2" charset="2"/>
              <a:buChar char=""/>
            </a:pPr>
            <a:r>
              <a:rPr lang="fr-FR" altLang="fr-FR" sz="2200"/>
              <a:t>Liste des annotations, nombre d'annotations par type, chevauchement possible entre différentes annotations, etc</a:t>
            </a:r>
          </a:p>
          <a:p>
            <a:pPr eaLnBrk="1" hangingPunct="1">
              <a:buClrTx/>
              <a:buFontTx/>
              <a:buNone/>
            </a:pPr>
            <a:r>
              <a:rPr lang="fr-FR" altLang="fr-FR" sz="2200"/>
              <a:t>=&gt; L'ensemble des réponse à ces questions va nous permettre de définir les acteurs (tiers) nécessaires, les liens existants entre eux (types linguistiques) et les listes d'annotation (vocabulaire contrôle)</a:t>
            </a:r>
          </a:p>
          <a:p>
            <a:pPr eaLnBrk="1" hangingPunct="1">
              <a:buClrTx/>
              <a:buFontTx/>
              <a:buNone/>
            </a:pPr>
            <a:r>
              <a:rPr lang="fr-FR" altLang="fr-FR" sz="2400"/>
              <a:t>Nous allons reprendre rapidement la création des différents éléments sous ELAN, en identifiant à chaque étape certains des questions importantes à se poser</a:t>
            </a:r>
          </a:p>
          <a:p>
            <a:pPr algn="ctr" eaLnBrk="1" hangingPunct="1">
              <a:buClrTx/>
              <a:buSzPct val="85000"/>
              <a:buFontTx/>
              <a:buNone/>
            </a:pPr>
            <a:endParaRPr lang="fr-FR" altLang="fr-FR" sz="240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91440" anchor="b"/>
          <a:lstStyle>
            <a:lvl1pPr eaLnBrk="0" hangingPunct="0">
              <a:spcBef>
                <a:spcPts val="5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1pPr>
            <a:lvl2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2pPr>
            <a:lvl3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3pPr>
            <a:lvl4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4pPr>
            <a:lvl5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4000">
                <a:solidFill>
                  <a:srgbClr val="696464"/>
                </a:solidFill>
                <a:latin typeface="Franklin Gothic Book" charset="0"/>
              </a:rPr>
              <a:t>Les acteurs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325438" y="1700213"/>
            <a:ext cx="5170487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1pPr>
            <a:lvl2pPr marL="268288"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2pPr>
            <a:lvl3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3pPr>
            <a:lvl4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4pPr>
            <a:lvl5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9pPr>
          </a:lstStyle>
          <a:p>
            <a:pPr algn="just" eaLnBrk="1" hangingPunct="1">
              <a:buClrTx/>
              <a:buSzPct val="85000"/>
              <a:buFontTx/>
              <a:buNone/>
            </a:pPr>
            <a:r>
              <a:rPr lang="fr-FR" altLang="fr-FR" sz="2000"/>
              <a:t>Les acteurs sont les lignes d’annotation présentes sous ELAN.</a:t>
            </a:r>
          </a:p>
          <a:p>
            <a:pPr algn="just" eaLnBrk="1" hangingPunct="1">
              <a:buClrTx/>
              <a:buSzPct val="85000"/>
              <a:buFontTx/>
              <a:buNone/>
            </a:pPr>
            <a:r>
              <a:rPr lang="fr-FR" altLang="fr-FR" sz="2000"/>
              <a:t>Les lignes peuvent être indépendantes les unes des autres, ou entretenir une relation de dépendance.</a:t>
            </a:r>
          </a:p>
          <a:p>
            <a:pPr algn="just" eaLnBrk="1" hangingPunct="1">
              <a:buClrTx/>
              <a:buSzPct val="85000"/>
              <a:buFontTx/>
              <a:buNone/>
            </a:pPr>
            <a:r>
              <a:rPr lang="fr-FR" altLang="fr-FR" sz="2000"/>
              <a:t>Par exemple, dans la grille du projet « Multimodalité » de Grenoble, on peut voir :</a:t>
            </a:r>
          </a:p>
          <a:p>
            <a:pPr lvl="1" indent="0" algn="just" eaLnBrk="1" hangingPunct="1">
              <a:spcBef>
                <a:spcPts val="575"/>
              </a:spcBef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fr-FR" altLang="fr-FR" sz="1800"/>
              <a:t>Des acteurs indépendants</a:t>
            </a:r>
          </a:p>
          <a:p>
            <a:pPr lvl="1" indent="0" algn="just" eaLnBrk="1" hangingPunct="1">
              <a:spcBef>
                <a:spcPts val="575"/>
              </a:spcBef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fr-FR" altLang="fr-FR" sz="1800"/>
              <a:t>Des acteurs avec un lien hiérarchique à 1 ou plusieurs niveaux (acteurs parents)</a:t>
            </a:r>
          </a:p>
          <a:p>
            <a:pPr lvl="1" indent="0" algn="just" eaLnBrk="1" hangingPunct="1">
              <a:spcBef>
                <a:spcPts val="575"/>
              </a:spcBef>
              <a:buClrTx/>
              <a:buSzPct val="85000"/>
              <a:buFontTx/>
              <a:buNone/>
            </a:pPr>
            <a:endParaRPr lang="fr-FR" altLang="fr-FR" sz="1800"/>
          </a:p>
          <a:p>
            <a:pPr algn="just">
              <a:buClrTx/>
              <a:buSzPct val="85000"/>
              <a:buFontTx/>
              <a:buNone/>
            </a:pPr>
            <a:endParaRPr lang="fr-FR" altLang="fr-FR" sz="1800"/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268413"/>
            <a:ext cx="237490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6154738" y="1544638"/>
            <a:ext cx="425450" cy="2670175"/>
            <a:chOff x="3787" y="1200"/>
            <a:chExt cx="268" cy="1682"/>
          </a:xfrm>
        </p:grpSpPr>
        <p:sp>
          <p:nvSpPr>
            <p:cNvPr id="11274" name="AutoShape 5"/>
            <p:cNvSpPr>
              <a:spLocks noChangeArrowheads="1"/>
            </p:cNvSpPr>
            <p:nvPr/>
          </p:nvSpPr>
          <p:spPr bwMode="auto">
            <a:xfrm>
              <a:off x="3787" y="1200"/>
              <a:ext cx="268" cy="132"/>
            </a:xfrm>
            <a:prstGeom prst="rightArrow">
              <a:avLst>
                <a:gd name="adj1" fmla="val 50000"/>
                <a:gd name="adj2" fmla="val 50739"/>
              </a:avLst>
            </a:prstGeom>
            <a:solidFill>
              <a:srgbClr val="D34817"/>
            </a:solidFill>
            <a:ln w="12600">
              <a:solidFill>
                <a:srgbClr val="9B320E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  <p:sp>
          <p:nvSpPr>
            <p:cNvPr id="11275" name="AutoShape 6"/>
            <p:cNvSpPr>
              <a:spLocks noChangeArrowheads="1"/>
            </p:cNvSpPr>
            <p:nvPr/>
          </p:nvSpPr>
          <p:spPr bwMode="auto">
            <a:xfrm>
              <a:off x="3787" y="2750"/>
              <a:ext cx="268" cy="132"/>
            </a:xfrm>
            <a:prstGeom prst="rightArrow">
              <a:avLst>
                <a:gd name="adj1" fmla="val 50000"/>
                <a:gd name="adj2" fmla="val 50739"/>
              </a:avLst>
            </a:prstGeom>
            <a:solidFill>
              <a:srgbClr val="D34817"/>
            </a:solidFill>
            <a:ln w="12600">
              <a:solidFill>
                <a:srgbClr val="9B320E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</p:grpSp>
      <p:grpSp>
        <p:nvGrpSpPr>
          <p:cNvPr id="12295" name="Group 7"/>
          <p:cNvGrpSpPr>
            <a:grpSpLocks/>
          </p:cNvGrpSpPr>
          <p:nvPr/>
        </p:nvGrpSpPr>
        <p:grpSpPr bwMode="auto">
          <a:xfrm>
            <a:off x="5219700" y="4221163"/>
            <a:ext cx="3579813" cy="1322387"/>
            <a:chOff x="3198" y="2886"/>
            <a:chExt cx="2255" cy="833"/>
          </a:xfrm>
        </p:grpSpPr>
        <p:pic>
          <p:nvPicPr>
            <p:cNvPr id="11272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2886"/>
              <a:ext cx="2029" cy="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1273" name="AutoShape 9"/>
            <p:cNvSpPr>
              <a:spLocks noChangeArrowheads="1"/>
            </p:cNvSpPr>
            <p:nvPr/>
          </p:nvSpPr>
          <p:spPr bwMode="auto">
            <a:xfrm>
              <a:off x="3198" y="3249"/>
              <a:ext cx="268" cy="132"/>
            </a:xfrm>
            <a:prstGeom prst="rightArrow">
              <a:avLst>
                <a:gd name="adj1" fmla="val 50000"/>
                <a:gd name="adj2" fmla="val 50776"/>
              </a:avLst>
            </a:prstGeom>
            <a:solidFill>
              <a:srgbClr val="D34817"/>
            </a:solidFill>
            <a:ln w="12600">
              <a:solidFill>
                <a:srgbClr val="9B320E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altLang="fr-FR"/>
            </a:p>
          </p:txBody>
        </p:sp>
      </p:grp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23850" y="5230813"/>
            <a:ext cx="5168900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5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1pPr>
            <a:lvl2pPr marL="273050"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2pPr>
            <a:lvl3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3pPr>
            <a:lvl4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4pPr>
            <a:lvl5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9pPr>
          </a:lstStyle>
          <a:p>
            <a:pPr algn="just" eaLnBrk="1" hangingPunct="1">
              <a:buClrTx/>
              <a:buSzPct val="85000"/>
              <a:buFontTx/>
              <a:buNone/>
            </a:pPr>
            <a:r>
              <a:rPr lang="fr-FR" altLang="fr-FR" sz="2000"/>
              <a:t>Les relations entre les acteurs peuvent être de 4 types et sont définis au moyen de types linguistiques. </a:t>
            </a:r>
          </a:p>
          <a:p>
            <a:pPr lvl="1" indent="0" algn="just" eaLnBrk="1" hangingPunct="1">
              <a:spcBef>
                <a:spcPts val="575"/>
              </a:spcBef>
              <a:buClrTx/>
              <a:buSzPct val="85000"/>
              <a:buFontTx/>
              <a:buNone/>
            </a:pPr>
            <a:endParaRPr lang="fr-FR" altLang="fr-FR" sz="1800"/>
          </a:p>
          <a:p>
            <a:pPr algn="just" eaLnBrk="1" hangingPunct="1">
              <a:buClrTx/>
              <a:buSzPct val="85000"/>
              <a:buFontTx/>
              <a:buNone/>
            </a:pPr>
            <a:endParaRPr lang="fr-FR" altLang="fr-FR" sz="1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91440" anchor="b"/>
          <a:lstStyle>
            <a:lvl1pPr eaLnBrk="0" hangingPunct="0">
              <a:spcBef>
                <a:spcPts val="5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1pPr>
            <a:lvl2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2pPr>
            <a:lvl3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3pPr>
            <a:lvl4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4pPr>
            <a:lvl5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4000">
                <a:solidFill>
                  <a:srgbClr val="696464"/>
                </a:solidFill>
                <a:latin typeface="Franklin Gothic Book" charset="0"/>
              </a:rPr>
              <a:t>Questions sur les acteurs -1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914400" y="1700213"/>
            <a:ext cx="7772400" cy="459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273050" indent="-266700" eaLnBrk="0" hangingPunct="0">
              <a:spcBef>
                <a:spcPts val="575"/>
              </a:spcBef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6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1pPr>
            <a:lvl2pPr eaLnBrk="0" hangingPunct="0">
              <a:spcBef>
                <a:spcPts val="375"/>
              </a:spcBef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2pPr>
            <a:lvl3pPr eaLnBrk="0" hangingPunct="0">
              <a:spcBef>
                <a:spcPts val="375"/>
              </a:spcBef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3pPr>
            <a:lvl4pPr eaLnBrk="0" hangingPunct="0">
              <a:spcBef>
                <a:spcPts val="375"/>
              </a:spcBef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4pPr>
            <a:lvl5pPr eaLnBrk="0" hangingPunct="0">
              <a:spcBef>
                <a:spcPts val="375"/>
              </a:spcBef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9pPr>
          </a:lstStyle>
          <a:p>
            <a:pPr eaLnBrk="1" hangingPunct="1">
              <a:buClrTx/>
              <a:buSzPct val="85000"/>
              <a:buFontTx/>
              <a:buNone/>
            </a:pPr>
            <a:r>
              <a:rPr lang="fr-FR" altLang="fr-FR" sz="2400"/>
              <a:t>De quels acteurs vais-je avoir besoin :</a:t>
            </a:r>
          </a:p>
          <a:p>
            <a:pPr algn="just" eaLnBrk="1" hangingPunct="1"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fr-FR" altLang="fr-FR" sz="2200"/>
              <a:t>Combien de participant dont je vais analyser les productions ;</a:t>
            </a:r>
          </a:p>
          <a:p>
            <a:pPr algn="just" eaLnBrk="1" hangingPunct="1"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fr-FR" altLang="fr-FR" sz="2200"/>
              <a:t>Quelles sont les informations dont je vais avoir besoin pour chaque participants (parole, gestes en général, gestes du visage, gestes des ou d'une main, etc) ;</a:t>
            </a:r>
          </a:p>
          <a:p>
            <a:pPr algn="just" eaLnBrk="1" hangingPunct="1"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fr-FR" altLang="fr-FR" sz="2200"/>
              <a:t>La granularité des informations (temporalité ou non, lien avec les autres informations, etc).</a:t>
            </a:r>
          </a:p>
          <a:p>
            <a:pPr eaLnBrk="1" hangingPunct="1">
              <a:buClrTx/>
              <a:buFontTx/>
              <a:buNone/>
            </a:pPr>
            <a:r>
              <a:rPr lang="fr-FR" altLang="fr-FR" sz="2400"/>
              <a:t> </a:t>
            </a:r>
          </a:p>
          <a:p>
            <a:pPr eaLnBrk="1" hangingPunct="1">
              <a:buClrTx/>
              <a:buFontTx/>
              <a:buNone/>
            </a:pPr>
            <a:r>
              <a:rPr lang="fr-FR" altLang="fr-FR" sz="2400"/>
              <a:t>Pour mieux savoir ce qu'on peut obtenir, il faut regarder dans l'onglet 'Affichage' et dans la rubrique 'Statistiques des annotations' (Les tableaux sont exportables sous Excel).</a:t>
            </a:r>
          </a:p>
          <a:p>
            <a:pPr eaLnBrk="1" hangingPunct="1">
              <a:buClrTx/>
              <a:buFontTx/>
              <a:buNone/>
            </a:pPr>
            <a:endParaRPr lang="fr-FR" altLang="fr-FR" sz="240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4808537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00438"/>
            <a:ext cx="4808537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5651500" y="1700213"/>
            <a:ext cx="3313113" cy="4094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buFont typeface="Times New Roman" pitchFamily="16" charset="0"/>
              <a:buNone/>
              <a:defRPr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Nous pouvons donc obtenir des informations sur le nombre d’occurrences, leur fréquence, leur durée moyenne, etc.</a:t>
            </a:r>
          </a:p>
          <a:p>
            <a:pPr algn="just">
              <a:buFont typeface="Times New Roman" pitchFamily="16" charset="0"/>
              <a:buNone/>
              <a:defRPr/>
            </a:pPr>
            <a:endParaRPr lang="fr-FR" sz="2000" dirty="0">
              <a:solidFill>
                <a:schemeClr val="tx1"/>
              </a:solidFill>
              <a:latin typeface="+mn-lt"/>
            </a:endParaRPr>
          </a:p>
          <a:p>
            <a:pPr algn="just">
              <a:buFont typeface="Times New Roman" pitchFamily="16" charset="0"/>
              <a:buNone/>
              <a:defRPr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Les différentes informations n’auront pas toutes la même pertinence selon nos analyses futures. On voit dans l’exemple que le nombre d’occurrences est différent pour l’acteur ‘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Synt.Prop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’ et pour ‘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Synt.Type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 Proposition’.</a:t>
            </a:r>
          </a:p>
        </p:txBody>
      </p:sp>
      <p:cxnSp>
        <p:nvCxnSpPr>
          <p:cNvPr id="13317" name="Connecteur droit avec flèche 11"/>
          <p:cNvCxnSpPr>
            <a:cxnSpLocks noChangeShapeType="1"/>
          </p:cNvCxnSpPr>
          <p:nvPr/>
        </p:nvCxnSpPr>
        <p:spPr bwMode="auto">
          <a:xfrm flipH="1" flipV="1">
            <a:off x="1908175" y="2708275"/>
            <a:ext cx="3816350" cy="252095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318" name="Connecteur droit avec flèche 13"/>
          <p:cNvCxnSpPr>
            <a:cxnSpLocks noChangeShapeType="1"/>
          </p:cNvCxnSpPr>
          <p:nvPr/>
        </p:nvCxnSpPr>
        <p:spPr bwMode="auto">
          <a:xfrm flipH="1">
            <a:off x="1908175" y="5661025"/>
            <a:ext cx="3816350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91440" anchor="b"/>
          <a:lstStyle>
            <a:lvl1pPr eaLnBrk="0" hangingPunct="0">
              <a:spcBef>
                <a:spcPts val="5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1pPr>
            <a:lvl2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2pPr>
            <a:lvl3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3pPr>
            <a:lvl4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4pPr>
            <a:lvl5pPr eaLnBrk="0" hangingPunct="0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4000">
                <a:solidFill>
                  <a:srgbClr val="696464"/>
                </a:solidFill>
                <a:latin typeface="Franklin Gothic Book" charset="0"/>
              </a:rPr>
              <a:t>Questions sur les acteurs -2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914400" y="1700213"/>
            <a:ext cx="7772400" cy="459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273050" indent="-266700" eaLnBrk="0" hangingPunct="0">
              <a:spcBef>
                <a:spcPts val="575"/>
              </a:spcBef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6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1pPr>
            <a:lvl2pPr eaLnBrk="0" hangingPunct="0">
              <a:spcBef>
                <a:spcPts val="375"/>
              </a:spcBef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2pPr>
            <a:lvl3pPr eaLnBrk="0" hangingPunct="0">
              <a:spcBef>
                <a:spcPts val="375"/>
              </a:spcBef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3pPr>
            <a:lvl4pPr eaLnBrk="0" hangingPunct="0">
              <a:spcBef>
                <a:spcPts val="375"/>
              </a:spcBef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4pPr>
            <a:lvl5pPr eaLnBrk="0" hangingPunct="0">
              <a:spcBef>
                <a:spcPts val="375"/>
              </a:spcBef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000000"/>
                </a:solidFill>
                <a:latin typeface="Perpetua" charset="0"/>
                <a:ea typeface="Microsoft YaHei" charset="-122"/>
              </a:defRPr>
            </a:lvl9pPr>
          </a:lstStyle>
          <a:p>
            <a:pPr eaLnBrk="1" hangingPunct="1">
              <a:buClrTx/>
              <a:buSzPct val="85000"/>
              <a:buFontTx/>
              <a:buNone/>
            </a:pPr>
            <a:r>
              <a:rPr lang="fr-FR" altLang="fr-FR" sz="2400"/>
              <a:t>A partir de l'exemple précédent, nous avons vu que différents types d'informations sont disponibles en fonction des acteurs</a:t>
            </a:r>
          </a:p>
          <a:p>
            <a:pPr algn="just" eaLnBrk="1" hangingPunct="1"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fr-FR" altLang="fr-FR" sz="2200"/>
              <a:t>Nombre d'occurrence, fréquence, durée moyenne, durée minimale, durée maximale, durée médiane, durée totale, pourcentage en durée sur la totalité des annotations ;</a:t>
            </a:r>
          </a:p>
          <a:p>
            <a:pPr eaLnBrk="1" hangingPunct="1">
              <a:buClrTx/>
              <a:buFontTx/>
              <a:buNone/>
            </a:pPr>
            <a:r>
              <a:rPr lang="fr-FR" altLang="fr-FR" sz="2400"/>
              <a:t>Selon les informations rentrées, ces résultats sont plus ou moins pertinent :</a:t>
            </a:r>
          </a:p>
          <a:p>
            <a:pPr algn="just" eaLnBrk="1" hangingPunct="1"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fr-FR" altLang="fr-FR" sz="2200"/>
              <a:t>Pour le cas de l'acteur « Synt.Prop », le nombre d'occurrences, 1 pour chaque, n'apporte pas grand chose. Par contre, la durée moyenne est intéressante.</a:t>
            </a:r>
          </a:p>
          <a:p>
            <a:pPr algn="just" eaLnBrk="1" hangingPunct="1"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fr-FR" altLang="fr-FR" sz="2200"/>
              <a:t>Pour le cas de l'acteur « Synt.Typ.Prop », la durée n'est pas pertinente, mais le nombre d'occurrences oui.</a:t>
            </a:r>
          </a:p>
          <a:p>
            <a:pPr eaLnBrk="1" hangingPunct="1">
              <a:buClrTx/>
              <a:buFontTx/>
              <a:buNone/>
            </a:pPr>
            <a:endParaRPr lang="fr-FR" altLang="fr-FR" sz="220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Franklin Gothic Book"/>
        <a:ea typeface="Microsoft YaHei"/>
        <a:cs typeface=""/>
      </a:majorFont>
      <a:minorFont>
        <a:latin typeface="Perpetu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Franklin Gothic Book"/>
        <a:ea typeface="Microsoft YaHei"/>
        <a:cs typeface=""/>
      </a:majorFont>
      <a:minorFont>
        <a:latin typeface="Perpetu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Franklin Gothic Book"/>
        <a:ea typeface="Microsoft YaHei"/>
        <a:cs typeface=""/>
      </a:majorFont>
      <a:minorFont>
        <a:latin typeface="Perpetu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Franklin Gothic Book"/>
        <a:ea typeface="Microsoft YaHei"/>
        <a:cs typeface=""/>
      </a:majorFont>
      <a:minorFont>
        <a:latin typeface="Perpetu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Franklin Gothic Book"/>
        <a:ea typeface="Microsoft YaHei"/>
        <a:cs typeface=""/>
      </a:majorFont>
      <a:minorFont>
        <a:latin typeface="Perpetu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1387</Words>
  <Application>Microsoft Macintosh PowerPoint</Application>
  <PresentationFormat>Présentation à l'écran (4:3)</PresentationFormat>
  <Paragraphs>222</Paragraphs>
  <Slides>27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27</vt:i4>
      </vt:variant>
    </vt:vector>
  </HeadingPairs>
  <TitlesOfParts>
    <vt:vector size="40" baseType="lpstr">
      <vt:lpstr>Arial</vt:lpstr>
      <vt:lpstr>Microsoft YaHei</vt:lpstr>
      <vt:lpstr>Times New Roman</vt:lpstr>
      <vt:lpstr>Franklin Gothic Book</vt:lpstr>
      <vt:lpstr>Perpetua</vt:lpstr>
      <vt:lpstr>Arial Unicode MS</vt:lpstr>
      <vt:lpstr>Calibri</vt:lpstr>
      <vt:lpstr>Wingdings 2</vt:lpstr>
      <vt:lpstr>Thème Office</vt:lpstr>
      <vt:lpstr>1_Thème Office</vt:lpstr>
      <vt:lpstr>2_Thème Office</vt:lpstr>
      <vt:lpstr>3_Thème Office</vt:lpstr>
      <vt:lpstr>4_Thème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Dans ELAN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Insertion de médias</vt:lpstr>
      <vt:lpstr>Mise en pratique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ELAN Fonctions avancés</dc:title>
  <dc:creator>Rousset Isabelle</dc:creator>
  <cp:lastModifiedBy>Utilisateur de Microsoft Office</cp:lastModifiedBy>
  <cp:revision>156</cp:revision>
  <cp:lastPrinted>1601-01-01T00:00:00Z</cp:lastPrinted>
  <dcterms:created xsi:type="dcterms:W3CDTF">2011-01-17T09:22:37Z</dcterms:created>
  <dcterms:modified xsi:type="dcterms:W3CDTF">2017-11-15T09:53:14Z</dcterms:modified>
</cp:coreProperties>
</file>